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614" r:id="rId1"/>
    <p:sldMasterId id="2147485311" r:id="rId2"/>
  </p:sldMasterIdLst>
  <p:notesMasterIdLst>
    <p:notesMasterId r:id="rId21"/>
  </p:notesMasterIdLst>
  <p:handoutMasterIdLst>
    <p:handoutMasterId r:id="rId22"/>
  </p:handoutMasterIdLst>
  <p:sldIdLst>
    <p:sldId id="1786" r:id="rId3"/>
    <p:sldId id="1778" r:id="rId4"/>
    <p:sldId id="1703" r:id="rId5"/>
    <p:sldId id="1762" r:id="rId6"/>
    <p:sldId id="1777" r:id="rId7"/>
    <p:sldId id="1763" r:id="rId8"/>
    <p:sldId id="1780" r:id="rId9"/>
    <p:sldId id="1790" r:id="rId10"/>
    <p:sldId id="1791" r:id="rId11"/>
    <p:sldId id="1740" r:id="rId12"/>
    <p:sldId id="1759" r:id="rId13"/>
    <p:sldId id="1784" r:id="rId14"/>
    <p:sldId id="1787" r:id="rId15"/>
    <p:sldId id="1789" r:id="rId16"/>
    <p:sldId id="1781" r:id="rId17"/>
    <p:sldId id="1788" r:id="rId18"/>
    <p:sldId id="1754" r:id="rId19"/>
    <p:sldId id="1747" r:id="rId20"/>
  </p:sldIdLst>
  <p:sldSz cx="12192000" cy="6858000"/>
  <p:notesSz cx="7102475" cy="10231438"/>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2">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ana Williams" initials="DW" lastIdx="1" clrIdx="0">
    <p:extLst>
      <p:ext uri="{19B8F6BF-5375-455C-9EA6-DF929625EA0E}">
        <p15:presenceInfo xmlns:p15="http://schemas.microsoft.com/office/powerpoint/2012/main" userId="a4ba403805c45cc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8CB0"/>
    <a:srgbClr val="E6E6E6"/>
    <a:srgbClr val="FFDA65"/>
    <a:srgbClr val="FFFF99"/>
    <a:srgbClr val="F8971C"/>
    <a:srgbClr val="FFFFCC"/>
    <a:srgbClr val="FF9797"/>
    <a:srgbClr val="FF5D5D"/>
    <a:srgbClr val="EAE7EA"/>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79" autoAdjust="0"/>
    <p:restoredTop sz="93701" autoAdjust="0"/>
  </p:normalViewPr>
  <p:slideViewPr>
    <p:cSldViewPr>
      <p:cViewPr varScale="1">
        <p:scale>
          <a:sx n="64" d="100"/>
          <a:sy n="64" d="100"/>
        </p:scale>
        <p:origin x="1066" y="43"/>
      </p:cViewPr>
      <p:guideLst>
        <p:guide orient="horz" pos="2160"/>
        <p:guide pos="3840"/>
      </p:guideLst>
    </p:cSldViewPr>
  </p:slideViewPr>
  <p:notesTextViewPr>
    <p:cViewPr>
      <p:scale>
        <a:sx n="100" d="100"/>
        <a:sy n="100" d="100"/>
      </p:scale>
      <p:origin x="0" y="0"/>
    </p:cViewPr>
  </p:notesTextViewPr>
  <p:sorterViewPr>
    <p:cViewPr>
      <p:scale>
        <a:sx n="66" d="100"/>
        <a:sy n="66" d="100"/>
      </p:scale>
      <p:origin x="0" y="-1848"/>
    </p:cViewPr>
  </p:sorterViewPr>
  <p:notesViewPr>
    <p:cSldViewPr>
      <p:cViewPr varScale="1">
        <p:scale>
          <a:sx n="52" d="100"/>
          <a:sy n="52" d="100"/>
        </p:scale>
        <p:origin x="2904" y="78"/>
      </p:cViewPr>
      <p:guideLst>
        <p:guide orient="horz" pos="3222"/>
        <p:guide pos="223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cs typeface="Arial" charset="0"/>
              </a:defRPr>
            </a:lvl1pPr>
          </a:lstStyle>
          <a:p>
            <a:pPr>
              <a:defRPr/>
            </a:pPr>
            <a:endParaRPr lang="en-US" dirty="0"/>
          </a:p>
        </p:txBody>
      </p:sp>
      <p:sp>
        <p:nvSpPr>
          <p:cNvPr id="39939" name="Rectangle 3"/>
          <p:cNvSpPr>
            <a:spLocks noGrp="1" noChangeArrowheads="1"/>
          </p:cNvSpPr>
          <p:nvPr>
            <p:ph type="dt" sz="quarter" idx="1"/>
          </p:nvPr>
        </p:nvSpPr>
        <p:spPr bwMode="auto">
          <a:xfrm>
            <a:off x="4022725" y="0"/>
            <a:ext cx="3078163"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cs typeface="Arial" charset="0"/>
              </a:defRPr>
            </a:lvl1pPr>
          </a:lstStyle>
          <a:p>
            <a:pPr>
              <a:defRPr/>
            </a:pPr>
            <a:endParaRPr lang="en-US" dirty="0"/>
          </a:p>
        </p:txBody>
      </p:sp>
      <p:sp>
        <p:nvSpPr>
          <p:cNvPr id="39940" name="Rectangle 4"/>
          <p:cNvSpPr>
            <a:spLocks noGrp="1" noChangeArrowheads="1"/>
          </p:cNvSpPr>
          <p:nvPr>
            <p:ph type="ftr" sz="quarter" idx="2"/>
          </p:nvPr>
        </p:nvSpPr>
        <p:spPr bwMode="auto">
          <a:xfrm>
            <a:off x="0" y="9718675"/>
            <a:ext cx="3078163"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cs typeface="Arial" charset="0"/>
              </a:defRPr>
            </a:lvl1pPr>
          </a:lstStyle>
          <a:p>
            <a:pPr>
              <a:defRPr/>
            </a:pPr>
            <a:endParaRPr lang="en-US" dirty="0"/>
          </a:p>
        </p:txBody>
      </p:sp>
      <p:sp>
        <p:nvSpPr>
          <p:cNvPr id="39941" name="Rectangle 5"/>
          <p:cNvSpPr>
            <a:spLocks noGrp="1" noChangeArrowheads="1"/>
          </p:cNvSpPr>
          <p:nvPr>
            <p:ph type="sldNum" sz="quarter" idx="3"/>
          </p:nvPr>
        </p:nvSpPr>
        <p:spPr bwMode="auto">
          <a:xfrm>
            <a:off x="4022725" y="9718675"/>
            <a:ext cx="3078163"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a:lvl1pPr>
          </a:lstStyle>
          <a:p>
            <a:pPr>
              <a:defRPr/>
            </a:pPr>
            <a:fld id="{C8397A9C-258C-404B-BFB8-2420DC9ED892}" type="slidenum">
              <a:rPr lang="en-US" altLang="en-US"/>
              <a:pPr>
                <a:defRPr/>
              </a:pPr>
              <a:t>‹#›</a:t>
            </a:fld>
            <a:endParaRPr lang="en-US" altLang="en-US" dirty="0"/>
          </a:p>
        </p:txBody>
      </p:sp>
    </p:spTree>
    <p:extLst>
      <p:ext uri="{BB962C8B-B14F-4D97-AF65-F5344CB8AC3E}">
        <p14:creationId xmlns:p14="http://schemas.microsoft.com/office/powerpoint/2010/main" val="321171100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en-IN" dirty="0"/>
          </a:p>
        </p:txBody>
      </p:sp>
      <p:sp>
        <p:nvSpPr>
          <p:cNvPr id="66563" name="Rectangle 3"/>
          <p:cNvSpPr>
            <a:spLocks noGrp="1" noChangeArrowheads="1"/>
          </p:cNvSpPr>
          <p:nvPr>
            <p:ph type="dt" idx="1"/>
          </p:nvPr>
        </p:nvSpPr>
        <p:spPr bwMode="auto">
          <a:xfrm>
            <a:off x="4022725" y="0"/>
            <a:ext cx="3078163"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endParaRPr lang="en-IN" dirty="0"/>
          </a:p>
        </p:txBody>
      </p:sp>
      <p:sp>
        <p:nvSpPr>
          <p:cNvPr id="32772" name="Rectangle 4"/>
          <p:cNvSpPr>
            <a:spLocks noGrp="1" noRot="1" noChangeAspect="1" noChangeArrowheads="1" noTextEdit="1"/>
          </p:cNvSpPr>
          <p:nvPr>
            <p:ph type="sldImg" idx="2"/>
          </p:nvPr>
        </p:nvSpPr>
        <p:spPr bwMode="auto">
          <a:xfrm>
            <a:off x="141288" y="766763"/>
            <a:ext cx="6819900" cy="3836987"/>
          </a:xfrm>
          <a:prstGeom prst="rect">
            <a:avLst/>
          </a:prstGeom>
          <a:noFill/>
          <a:ln w="9525">
            <a:solidFill>
              <a:srgbClr val="000000"/>
            </a:solidFill>
            <a:miter lim="800000"/>
            <a:headEnd/>
            <a:tailEnd/>
          </a:ln>
        </p:spPr>
      </p:sp>
      <p:sp>
        <p:nvSpPr>
          <p:cNvPr id="66565" name="Rectangle 5"/>
          <p:cNvSpPr>
            <a:spLocks noGrp="1" noChangeArrowheads="1"/>
          </p:cNvSpPr>
          <p:nvPr>
            <p:ph type="body" sz="quarter" idx="3"/>
          </p:nvPr>
        </p:nvSpPr>
        <p:spPr bwMode="auto">
          <a:xfrm>
            <a:off x="709613" y="4859338"/>
            <a:ext cx="5683250" cy="4605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IN" noProof="0"/>
              <a:t>Click to edit Master text styles</a:t>
            </a:r>
          </a:p>
          <a:p>
            <a:pPr lvl="1"/>
            <a:r>
              <a:rPr lang="en-IN" noProof="0"/>
              <a:t>Second level</a:t>
            </a:r>
          </a:p>
          <a:p>
            <a:pPr lvl="2"/>
            <a:r>
              <a:rPr lang="en-IN" noProof="0"/>
              <a:t>Third level</a:t>
            </a:r>
          </a:p>
          <a:p>
            <a:pPr lvl="3"/>
            <a:r>
              <a:rPr lang="en-IN" noProof="0"/>
              <a:t>Fourth level</a:t>
            </a:r>
          </a:p>
          <a:p>
            <a:pPr lvl="4"/>
            <a:r>
              <a:rPr lang="en-IN" noProof="0"/>
              <a:t>Fifth level</a:t>
            </a:r>
          </a:p>
        </p:txBody>
      </p:sp>
      <p:sp>
        <p:nvSpPr>
          <p:cNvPr id="66566" name="Rectangle 6"/>
          <p:cNvSpPr>
            <a:spLocks noGrp="1" noChangeArrowheads="1"/>
          </p:cNvSpPr>
          <p:nvPr>
            <p:ph type="ftr" sz="quarter" idx="4"/>
          </p:nvPr>
        </p:nvSpPr>
        <p:spPr bwMode="auto">
          <a:xfrm>
            <a:off x="0" y="9718675"/>
            <a:ext cx="3078163"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en-IN" dirty="0"/>
          </a:p>
        </p:txBody>
      </p:sp>
      <p:sp>
        <p:nvSpPr>
          <p:cNvPr id="66567" name="Rectangle 7"/>
          <p:cNvSpPr>
            <a:spLocks noGrp="1" noChangeArrowheads="1"/>
          </p:cNvSpPr>
          <p:nvPr>
            <p:ph type="sldNum" sz="quarter" idx="5"/>
          </p:nvPr>
        </p:nvSpPr>
        <p:spPr bwMode="auto">
          <a:xfrm>
            <a:off x="4022725" y="9718675"/>
            <a:ext cx="3078163"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5727937-5596-4E43-8BF8-F65341910206}" type="slidenum">
              <a:rPr lang="en-IN" altLang="en-US"/>
              <a:pPr>
                <a:defRPr/>
              </a:pPr>
              <a:t>‹#›</a:t>
            </a:fld>
            <a:endParaRPr lang="en-IN" altLang="en-US" dirty="0"/>
          </a:p>
        </p:txBody>
      </p:sp>
    </p:spTree>
    <p:extLst>
      <p:ext uri="{BB962C8B-B14F-4D97-AF65-F5344CB8AC3E}">
        <p14:creationId xmlns:p14="http://schemas.microsoft.com/office/powerpoint/2010/main" val="4264622673"/>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7928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775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14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0539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253699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6683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4667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8209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9930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1995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530058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C4D6E1-D36A-4B8A-B13B-1793B15766EE}"/>
              </a:ext>
            </a:extLst>
          </p:cNvPr>
          <p:cNvSpPr/>
          <p:nvPr userDrawn="1"/>
        </p:nvSpPr>
        <p:spPr>
          <a:xfrm>
            <a:off x="0" y="0"/>
            <a:ext cx="12192000" cy="4437112"/>
          </a:xfrm>
          <a:prstGeom prst="rect">
            <a:avLst/>
          </a:prstGeom>
          <a:solidFill>
            <a:srgbClr val="128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PT Sans" charset="-52"/>
              <a:ea typeface="PT Sans" charset="-52"/>
              <a:cs typeface="PT Sans" charset="-52"/>
            </a:endParaRPr>
          </a:p>
        </p:txBody>
      </p:sp>
      <p:sp>
        <p:nvSpPr>
          <p:cNvPr id="4102" name="Rectangle 6"/>
          <p:cNvSpPr>
            <a:spLocks noGrp="1" noChangeArrowheads="1"/>
          </p:cNvSpPr>
          <p:nvPr>
            <p:ph type="ctrTitle" hasCustomPrompt="1"/>
          </p:nvPr>
        </p:nvSpPr>
        <p:spPr>
          <a:xfrm>
            <a:off x="0" y="1161430"/>
            <a:ext cx="12192000" cy="1187450"/>
          </a:xfrm>
          <a:prstGeom prst="rect">
            <a:avLst/>
          </a:prstGeom>
        </p:spPr>
        <p:txBody>
          <a:bodyPr/>
          <a:lstStyle>
            <a:lvl1pPr algn="ctr">
              <a:defRPr lang="en-US" sz="5400" kern="1200" dirty="0">
                <a:solidFill>
                  <a:schemeClr val="bg1"/>
                </a:solidFill>
                <a:latin typeface="PT Sans" charset="-52"/>
                <a:ea typeface="PT Sans" charset="-52"/>
                <a:cs typeface="PT Sans" charset="-52"/>
              </a:defRPr>
            </a:lvl1pPr>
          </a:lstStyle>
          <a:p>
            <a:pPr algn="ctr"/>
            <a:r>
              <a:rPr lang="en-GB" altLang="en-US" sz="5400" dirty="0">
                <a:solidFill>
                  <a:schemeClr val="bg1"/>
                </a:solidFill>
                <a:latin typeface="PT Sans" charset="-52"/>
                <a:ea typeface="PT Sans" charset="-52"/>
                <a:cs typeface="PT Sans" charset="-52"/>
              </a:rPr>
              <a:t>XXX</a:t>
            </a:r>
            <a:br>
              <a:rPr lang="en-GB" altLang="en-US" sz="5400" dirty="0">
                <a:solidFill>
                  <a:schemeClr val="bg1"/>
                </a:solidFill>
                <a:latin typeface="PT Sans" charset="-52"/>
                <a:ea typeface="PT Sans" charset="-52"/>
                <a:cs typeface="PT Sans" charset="-52"/>
              </a:rPr>
            </a:br>
            <a:r>
              <a:rPr lang="en-GB" altLang="en-US" sz="5400" dirty="0">
                <a:solidFill>
                  <a:schemeClr val="bg1"/>
                </a:solidFill>
                <a:latin typeface="PT Sans" charset="-52"/>
                <a:ea typeface="PT Sans" charset="-52"/>
                <a:cs typeface="PT Sans" charset="-52"/>
              </a:rPr>
              <a:t>ATTRITION ANALYSIS</a:t>
            </a:r>
            <a:br>
              <a:rPr lang="en-GB" altLang="en-US" sz="5400" dirty="0">
                <a:solidFill>
                  <a:schemeClr val="bg1"/>
                </a:solidFill>
                <a:latin typeface="PT Sans" charset="-52"/>
                <a:ea typeface="PT Sans" charset="-52"/>
                <a:cs typeface="PT Sans" charset="-52"/>
              </a:rPr>
            </a:br>
            <a:r>
              <a:rPr lang="en-US" altLang="en-US" sz="5400" dirty="0">
                <a:solidFill>
                  <a:schemeClr val="bg1"/>
                </a:solidFill>
                <a:latin typeface="PT Sans" charset="-52"/>
                <a:ea typeface="PT Sans" charset="-52"/>
                <a:cs typeface="PT Sans" charset="-52"/>
              </a:rPr>
              <a:t>Jan-17 to Dec-17</a:t>
            </a:r>
            <a:endParaRPr lang="en-GB" altLang="en-US" sz="5400" dirty="0">
              <a:solidFill>
                <a:schemeClr val="bg1"/>
              </a:solidFill>
              <a:latin typeface="PT Sans" charset="-52"/>
              <a:ea typeface="PT Sans" charset="-52"/>
              <a:cs typeface="PT Sans" charset="-52"/>
            </a:endParaRPr>
          </a:p>
        </p:txBody>
      </p:sp>
      <p:pic>
        <p:nvPicPr>
          <p:cNvPr id="7" name="Picture 6">
            <a:extLst>
              <a:ext uri="{FF2B5EF4-FFF2-40B4-BE49-F238E27FC236}">
                <a16:creationId xmlns:a16="http://schemas.microsoft.com/office/drawing/2014/main" id="{AFED3170-A0A8-430C-87F9-1B252EC611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48328" y="5014865"/>
            <a:ext cx="2607016" cy="12961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014-A17D-4BE0-A5C7-F59DA10F1E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C9CC0CE-D520-4208-87A3-5F1415303B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6B0B162-98EA-44AD-ABE7-BEA1BC23C542}"/>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508F92B4-B74B-4500-8076-011E3B4B94A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2A342B5-76D0-406F-B862-1157C4D4DE46}"/>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55046261"/>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5ADA-942C-4A46-97A9-BDB2C88345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5157C9-84CB-4A74-80CD-E5593B159D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559A5B-C2B5-4203-AC50-903E77A67586}"/>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7C92263-01BC-44DC-81A8-1D0DFADEA85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C414BB3-C853-4EAD-9693-4AD066F6279F}"/>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697128051"/>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91B49-6B3A-4BE1-B21A-8A55382A80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8F36A56-ED92-4C57-9957-82842F4ABB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93D605-BBC0-4782-BEE4-C476816A981F}"/>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17BEAC2C-7A13-48AC-BF27-9594C5EFB12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8BEFC30-EEE5-4122-AAD7-E63378030475}"/>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559893614"/>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665FB-7BD3-4268-B2F6-8F181F826E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31779A-D4BA-4A15-A5CB-EB49AE77A9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849126D-AC8F-4BB8-82A5-CCD9921045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A44628F-8506-4103-8886-E4AB6190F82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F44AA08-06D1-43A8-B29D-DC3CAFF828A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5399CCE-B06E-49AF-A034-E16843838413}"/>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373123212"/>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389D-75EC-47FB-9DBC-AF920B11B04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079BBD-B2DA-4E7C-A315-4349E137B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70F610-54F3-4FDF-96B7-C76CC236EE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BD4417-EFAD-4CCB-A9E8-D6BE6D7E71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29819F-D815-4721-A834-3088EE077E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C7E4CC-22AC-4082-A0FC-39A06D2CA20E}"/>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EC98FD61-9501-4F62-AD31-49AC6702BE86}"/>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A726A48F-BF0F-43E1-8E39-A33D8EB17DA9}"/>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3846760858"/>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112E8-F3DC-4F1A-A0D1-41F3C95D2C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2ACEDCB-4B24-42DD-9C28-6933FB8397C6}"/>
              </a:ext>
            </a:extLst>
          </p:cNvPr>
          <p:cNvSpPr>
            <a:spLocks noGrp="1"/>
          </p:cNvSpPr>
          <p:nvPr>
            <p:ph type="dt" sz="half" idx="10"/>
          </p:nvPr>
        </p:nvSpPr>
        <p:spPr/>
        <p:txBody>
          <a:bodyPr/>
          <a:lstStyle/>
          <a:p>
            <a:endParaRPr lang="en-IN" dirty="0"/>
          </a:p>
        </p:txBody>
      </p:sp>
      <p:sp>
        <p:nvSpPr>
          <p:cNvPr id="4" name="Footer Placeholder 3">
            <a:extLst>
              <a:ext uri="{FF2B5EF4-FFF2-40B4-BE49-F238E27FC236}">
                <a16:creationId xmlns:a16="http://schemas.microsoft.com/office/drawing/2014/main" id="{4C6AA5B4-DB58-4BE6-87FC-E54322848816}"/>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6CB07BCE-C84A-4D15-BDCA-A4A17C81CC50}"/>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791258791"/>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50DDA-C0B9-46DE-84EF-23772545205A}"/>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EF973F24-8AC9-4153-9C0D-44F0B20F1488}"/>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FCBEC8F4-7CF3-41A1-B5DB-8C0F33912B3B}"/>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145042963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2E2E8-29B4-4634-A9E4-71DE79E310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B1B2468-33A2-4090-8055-C37D8D993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ED47D0B-2AB2-4A68-B334-4171BBEB5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1BE0F6-F710-4561-B348-175A718A97F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20A345A3-F2DE-4CCB-A45B-4B1D021AB9D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A2EFDBE-1C5F-4C29-BB7E-BD23EEF96A9F}"/>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131042707"/>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EABDA-0FBB-41B1-9543-8F6443B77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2BAB43-DA91-4B72-AF21-9B8C7A3A39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3B8F622B-C0C0-45AB-9DD8-6DAB3959C9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BE727F-859F-4EA1-8504-8EE84E846D9F}"/>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D118DA33-1474-4C55-A272-673ECE7E1A9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FD546EBD-B5DA-4C33-BAA7-774E1DE6AA91}"/>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41165133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250D7-9E85-4B33-9603-5A2F703862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87836C-F010-4B64-A76A-9C7909B86F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3816C1-B7E4-434B-95C0-A3D32F45B5AB}"/>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4B6D9190-AC00-4ED3-9224-6D6D5A1BFAE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E27F6DE-8BFE-4F6F-BF5B-2951499E8BE6}"/>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379902745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7D8291-E703-470F-8206-BAF36BA056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5E4336-1526-4599-B58B-FF3F71678D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FACB57-3162-40FC-AC8B-CF76BF5C2DC7}"/>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617D200-1D49-467A-8977-7882867C950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B39BEEF-2013-41E7-A182-8A4515699132}"/>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356763721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BA406-4755-414C-B6DE-72617AC546E0}"/>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endParaRPr lang="en-GB"/>
          </a:p>
        </p:txBody>
      </p:sp>
      <p:pic>
        <p:nvPicPr>
          <p:cNvPr id="3" name="Picture 2">
            <a:extLst>
              <a:ext uri="{FF2B5EF4-FFF2-40B4-BE49-F238E27FC236}">
                <a16:creationId xmlns:a16="http://schemas.microsoft.com/office/drawing/2014/main" id="{78DE915D-638A-48DA-8992-9748E7D54466}"/>
              </a:ext>
            </a:extLst>
          </p:cNvPr>
          <p:cNvPicPr>
            <a:picLocks noChangeAspect="1"/>
          </p:cNvPicPr>
          <p:nvPr userDrawn="1"/>
        </p:nvPicPr>
        <p:blipFill>
          <a:blip r:embed="rId2"/>
          <a:stretch>
            <a:fillRect/>
          </a:stretch>
        </p:blipFill>
        <p:spPr>
          <a:xfrm>
            <a:off x="5400" y="0"/>
            <a:ext cx="12181201" cy="6858000"/>
          </a:xfrm>
          <a:prstGeom prst="rect">
            <a:avLst/>
          </a:prstGeom>
        </p:spPr>
      </p:pic>
      <p:sp>
        <p:nvSpPr>
          <p:cNvPr id="4" name="Rectangle 3">
            <a:extLst>
              <a:ext uri="{FF2B5EF4-FFF2-40B4-BE49-F238E27FC236}">
                <a16:creationId xmlns:a16="http://schemas.microsoft.com/office/drawing/2014/main" id="{A3FEA9C9-6852-46B5-A5C7-CD7427DBF593}"/>
              </a:ext>
            </a:extLst>
          </p:cNvPr>
          <p:cNvSpPr/>
          <p:nvPr userDrawn="1"/>
        </p:nvSpPr>
        <p:spPr>
          <a:xfrm>
            <a:off x="119336" y="5157192"/>
            <a:ext cx="4032448" cy="16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a:extLst>
              <a:ext uri="{FF2B5EF4-FFF2-40B4-BE49-F238E27FC236}">
                <a16:creationId xmlns:a16="http://schemas.microsoft.com/office/drawing/2014/main" id="{5CAF56FC-7358-47D4-AA6C-5E4701B5EC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2052" y="5131243"/>
            <a:ext cx="2607016" cy="1296144"/>
          </a:xfrm>
          <a:prstGeom prst="rect">
            <a:avLst/>
          </a:prstGeom>
        </p:spPr>
      </p:pic>
      <p:pic>
        <p:nvPicPr>
          <p:cNvPr id="7" name="Picture 6">
            <a:extLst>
              <a:ext uri="{FF2B5EF4-FFF2-40B4-BE49-F238E27FC236}">
                <a16:creationId xmlns:a16="http://schemas.microsoft.com/office/drawing/2014/main" id="{F78ADE75-B708-4075-BCB7-B5B5502C67E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89353" y="3550928"/>
            <a:ext cx="413249" cy="413249"/>
          </a:xfrm>
          <a:prstGeom prst="rect">
            <a:avLst/>
          </a:prstGeom>
        </p:spPr>
      </p:pic>
      <p:pic>
        <p:nvPicPr>
          <p:cNvPr id="8" name="Picture 7">
            <a:extLst>
              <a:ext uri="{FF2B5EF4-FFF2-40B4-BE49-F238E27FC236}">
                <a16:creationId xmlns:a16="http://schemas.microsoft.com/office/drawing/2014/main" id="{9B4C9D8C-09F9-48A3-9A22-426FEB9B469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80375" y="5130156"/>
            <a:ext cx="220591" cy="220591"/>
          </a:xfrm>
          <a:prstGeom prst="rect">
            <a:avLst/>
          </a:prstGeom>
        </p:spPr>
      </p:pic>
      <p:pic>
        <p:nvPicPr>
          <p:cNvPr id="9" name="Picture 8">
            <a:extLst>
              <a:ext uri="{FF2B5EF4-FFF2-40B4-BE49-F238E27FC236}">
                <a16:creationId xmlns:a16="http://schemas.microsoft.com/office/drawing/2014/main" id="{E12DEF75-8884-4125-9987-89D27250B3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870796" y="5643025"/>
            <a:ext cx="444928" cy="444928"/>
          </a:xfrm>
          <a:prstGeom prst="rect">
            <a:avLst/>
          </a:prstGeom>
        </p:spPr>
      </p:pic>
      <p:sp>
        <p:nvSpPr>
          <p:cNvPr id="10" name="TextBox 9">
            <a:extLst>
              <a:ext uri="{FF2B5EF4-FFF2-40B4-BE49-F238E27FC236}">
                <a16:creationId xmlns:a16="http://schemas.microsoft.com/office/drawing/2014/main" id="{52CCB465-4F20-448F-8FA2-62AB6F1A8A25}"/>
              </a:ext>
            </a:extLst>
          </p:cNvPr>
          <p:cNvSpPr txBox="1"/>
          <p:nvPr userDrawn="1"/>
        </p:nvSpPr>
        <p:spPr>
          <a:xfrm>
            <a:off x="7006924" y="2148666"/>
            <a:ext cx="5019490" cy="4035464"/>
          </a:xfrm>
          <a:prstGeom prst="rect">
            <a:avLst/>
          </a:prstGeom>
          <a:noFill/>
        </p:spPr>
        <p:txBody>
          <a:bodyPr wrap="square" rtlCol="0">
            <a:spAutoFit/>
          </a:bodyPr>
          <a:lstStyle/>
          <a:p>
            <a:pPr algn="r"/>
            <a:r>
              <a:rPr lang="en-GB" sz="2053" b="1" dirty="0">
                <a:solidFill>
                  <a:schemeClr val="bg1"/>
                </a:solidFill>
                <a:latin typeface="PT Sans"/>
              </a:rPr>
              <a:t>Contact Us</a:t>
            </a:r>
          </a:p>
          <a:p>
            <a:pPr algn="r"/>
            <a:endParaRPr lang="en-GB" sz="1400" b="1" dirty="0">
              <a:solidFill>
                <a:schemeClr val="bg1"/>
              </a:solidFill>
              <a:latin typeface="PT Sans"/>
            </a:endParaRPr>
          </a:p>
          <a:p>
            <a:pPr algn="r"/>
            <a:endParaRPr lang="en-GB" sz="2053" b="1" dirty="0">
              <a:solidFill>
                <a:schemeClr val="bg1"/>
              </a:solidFill>
              <a:latin typeface="PT Sans"/>
            </a:endParaRPr>
          </a:p>
          <a:p>
            <a:pPr algn="r"/>
            <a:r>
              <a:rPr lang="en-GB" sz="2053" b="1" dirty="0">
                <a:solidFill>
                  <a:schemeClr val="bg1"/>
                </a:solidFill>
                <a:latin typeface="PT Sans"/>
              </a:rPr>
              <a:t>AceNgage Infoservices Private Limited</a:t>
            </a:r>
          </a:p>
          <a:p>
            <a:pPr algn="r"/>
            <a:endParaRPr lang="en-GB" sz="2053" b="1" dirty="0">
              <a:solidFill>
                <a:schemeClr val="bg1"/>
              </a:solidFill>
              <a:latin typeface="PT Sans"/>
            </a:endParaRPr>
          </a:p>
          <a:p>
            <a:pPr algn="r"/>
            <a:r>
              <a:rPr lang="en-GB" b="1" dirty="0">
                <a:solidFill>
                  <a:schemeClr val="bg1"/>
                </a:solidFill>
                <a:latin typeface="PT Sans"/>
              </a:rPr>
              <a:t>#18/3, Executive Chambers</a:t>
            </a:r>
          </a:p>
          <a:p>
            <a:pPr algn="r"/>
            <a:r>
              <a:rPr lang="en-GB" b="1" dirty="0">
                <a:solidFill>
                  <a:schemeClr val="bg1"/>
                </a:solidFill>
                <a:latin typeface="PT Sans"/>
              </a:rPr>
              <a:t>Cunningham Road</a:t>
            </a:r>
          </a:p>
          <a:p>
            <a:pPr algn="r"/>
            <a:r>
              <a:rPr lang="en-GB" b="1" dirty="0">
                <a:solidFill>
                  <a:schemeClr val="bg1"/>
                </a:solidFill>
                <a:latin typeface="PT Sans"/>
              </a:rPr>
              <a:t>Bangalore – 560 052</a:t>
            </a:r>
          </a:p>
          <a:p>
            <a:pPr algn="r"/>
            <a:r>
              <a:rPr lang="en-GB" b="1" dirty="0">
                <a:solidFill>
                  <a:schemeClr val="bg1"/>
                </a:solidFill>
                <a:latin typeface="PT Sans"/>
              </a:rPr>
              <a:t>Karnataka, India</a:t>
            </a:r>
          </a:p>
          <a:p>
            <a:pPr algn="r"/>
            <a:endParaRPr lang="en-GB" sz="2053" b="1" dirty="0">
              <a:solidFill>
                <a:schemeClr val="bg1"/>
              </a:solidFill>
              <a:latin typeface="PT Sans"/>
            </a:endParaRPr>
          </a:p>
          <a:p>
            <a:pPr algn="r"/>
            <a:r>
              <a:rPr lang="en-GB" sz="2053" b="1" dirty="0">
                <a:solidFill>
                  <a:schemeClr val="bg1"/>
                </a:solidFill>
                <a:latin typeface="PT Sans"/>
              </a:rPr>
              <a:t>+91 80 4283 4333</a:t>
            </a:r>
          </a:p>
          <a:p>
            <a:pPr algn="r"/>
            <a:endParaRPr lang="en-GB" sz="2053" b="1" dirty="0">
              <a:solidFill>
                <a:schemeClr val="bg1"/>
              </a:solidFill>
              <a:latin typeface="PT Sans"/>
            </a:endParaRPr>
          </a:p>
          <a:p>
            <a:pPr algn="r"/>
            <a:r>
              <a:rPr lang="en-GB" sz="2053" b="1" dirty="0">
                <a:solidFill>
                  <a:schemeClr val="bg1"/>
                </a:solidFill>
                <a:latin typeface="PT Sans"/>
              </a:rPr>
              <a:t>mis@acengage.com</a:t>
            </a:r>
          </a:p>
        </p:txBody>
      </p:sp>
    </p:spTree>
    <p:extLst>
      <p:ext uri="{BB962C8B-B14F-4D97-AF65-F5344CB8AC3E}">
        <p14:creationId xmlns:p14="http://schemas.microsoft.com/office/powerpoint/2010/main" val="2143188179"/>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32" name="Line 124"/>
          <p:cNvSpPr>
            <a:spLocks noChangeShapeType="1"/>
          </p:cNvSpPr>
          <p:nvPr userDrawn="1"/>
        </p:nvSpPr>
        <p:spPr bwMode="auto">
          <a:xfrm flipV="1">
            <a:off x="0" y="502008"/>
            <a:ext cx="12192000" cy="0"/>
          </a:xfrm>
          <a:prstGeom prst="line">
            <a:avLst/>
          </a:prstGeom>
          <a:noFill/>
          <a:ln w="9525">
            <a:solidFill>
              <a:srgbClr val="F8971C"/>
            </a:solidFill>
            <a:round/>
            <a:headEnd/>
            <a:tailEnd/>
          </a:ln>
        </p:spPr>
        <p:txBody>
          <a:bodyPr/>
          <a:lstStyle/>
          <a:p>
            <a:pPr>
              <a:defRPr/>
            </a:pPr>
            <a:endParaRPr lang="en-US" dirty="0"/>
          </a:p>
        </p:txBody>
      </p:sp>
      <p:sp>
        <p:nvSpPr>
          <p:cNvPr id="9" name="Text Box 125"/>
          <p:cNvSpPr txBox="1">
            <a:spLocks noChangeArrowheads="1"/>
          </p:cNvSpPr>
          <p:nvPr userDrawn="1"/>
        </p:nvSpPr>
        <p:spPr bwMode="auto">
          <a:xfrm>
            <a:off x="334434" y="1"/>
            <a:ext cx="11857567" cy="396875"/>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defRPr/>
            </a:pPr>
            <a:endParaRPr lang="en-IN" sz="2000" b="1" dirty="0">
              <a:latin typeface="Lucida Sans" panose="020B0602030504020204" pitchFamily="34" charset="0"/>
            </a:endParaRPr>
          </a:p>
        </p:txBody>
      </p:sp>
      <p:sp>
        <p:nvSpPr>
          <p:cNvPr id="10" name="Text Box 128"/>
          <p:cNvSpPr txBox="1">
            <a:spLocks noChangeArrowheads="1"/>
          </p:cNvSpPr>
          <p:nvPr userDrawn="1"/>
        </p:nvSpPr>
        <p:spPr bwMode="auto">
          <a:xfrm>
            <a:off x="239184" y="-13415"/>
            <a:ext cx="11808883" cy="366713"/>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defRPr/>
            </a:pPr>
            <a:endParaRPr lang="en-IN" dirty="0">
              <a:solidFill>
                <a:srgbClr val="171717"/>
              </a:solidFill>
              <a:latin typeface="Lucida Sans" panose="020B0602030504020204" pitchFamily="34" charset="0"/>
            </a:endParaRPr>
          </a:p>
        </p:txBody>
      </p:sp>
      <p:sp>
        <p:nvSpPr>
          <p:cNvPr id="1037" name="TextBox 12"/>
          <p:cNvSpPr txBox="1">
            <a:spLocks noChangeArrowheads="1"/>
          </p:cNvSpPr>
          <p:nvPr userDrawn="1"/>
        </p:nvSpPr>
        <p:spPr bwMode="auto">
          <a:xfrm>
            <a:off x="10892811" y="110285"/>
            <a:ext cx="1151467" cy="307975"/>
          </a:xfrm>
          <a:prstGeom prst="rect">
            <a:avLst/>
          </a:prstGeom>
          <a:noFill/>
          <a:ln>
            <a:noFill/>
          </a:ln>
        </p:spPr>
        <p:txBody>
          <a:bodyPr>
            <a:spAutoFit/>
          </a:bodyPr>
          <a:lstStyle/>
          <a:p>
            <a:pPr algn="ctr">
              <a:defRPr/>
            </a:pPr>
            <a:fld id="{2E8854FA-650C-4405-90B1-1D01F8F3A1F3}" type="slidenum">
              <a:rPr lang="en-GB" altLang="en-US" sz="1400" b="1" smtClean="0">
                <a:solidFill>
                  <a:srgbClr val="128CB0"/>
                </a:solidFill>
                <a:latin typeface="Segoe UI" pitchFamily="34" charset="0"/>
                <a:cs typeface="Segoe UI" pitchFamily="34" charset="0"/>
              </a:rPr>
              <a:pPr algn="ctr">
                <a:defRPr/>
              </a:pPr>
              <a:t>‹#›</a:t>
            </a:fld>
            <a:endParaRPr lang="en-GB" altLang="en-US" sz="1400" b="1" dirty="0">
              <a:solidFill>
                <a:srgbClr val="128CB0"/>
              </a:solidFill>
              <a:latin typeface="Segoe UI" pitchFamily="34" charset="0"/>
              <a:cs typeface="Segoe UI" pitchFamily="34" charset="0"/>
            </a:endParaRPr>
          </a:p>
        </p:txBody>
      </p:sp>
      <p:pic>
        <p:nvPicPr>
          <p:cNvPr id="7" name="Picture 6">
            <a:extLst>
              <a:ext uri="{FF2B5EF4-FFF2-40B4-BE49-F238E27FC236}">
                <a16:creationId xmlns:a16="http://schemas.microsoft.com/office/drawing/2014/main" id="{1529758D-211E-460C-8479-C1B457302357}"/>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1225833" y="6374688"/>
            <a:ext cx="919095" cy="454460"/>
          </a:xfrm>
          <a:prstGeom prst="rect">
            <a:avLst/>
          </a:prstGeom>
        </p:spPr>
      </p:pic>
    </p:spTree>
  </p:cSld>
  <p:clrMap bg1="lt1" tx1="dk1" bg2="lt2" tx2="dk2" accent1="accent1" accent2="accent2" accent3="accent3" accent4="accent4" accent5="accent5" accent6="accent6" hlink="hlink" folHlink="folHlink"/>
  <p:sldLayoutIdLst>
    <p:sldLayoutId id="2147485306" r:id="rId1"/>
    <p:sldLayoutId id="2147485291" r:id="rId2"/>
    <p:sldLayoutId id="2147485308" r:id="rId3"/>
    <p:sldLayoutId id="2147485292" r:id="rId4"/>
    <p:sldLayoutId id="2147485293" r:id="rId5"/>
    <p:sldLayoutId id="2147485294" r:id="rId6"/>
    <p:sldLayoutId id="2147485295" r:id="rId7"/>
    <p:sldLayoutId id="2147485296" r:id="rId8"/>
    <p:sldLayoutId id="2147485297" r:id="rId9"/>
    <p:sldLayoutId id="2147485298" r:id="rId10"/>
    <p:sldLayoutId id="2147485299" r:id="rId11"/>
    <p:sldLayoutId id="2147485300" r:id="rId12"/>
    <p:sldLayoutId id="2147485301" r:id="rId13"/>
    <p:sldLayoutId id="2147485302" r:id="rId14"/>
    <p:sldLayoutId id="2147485303" r:id="rId15"/>
    <p:sldLayoutId id="2147485304" r:id="rId16"/>
    <p:sldLayoutId id="2147485305" r:id="rId17"/>
  </p:sldLayoutIdLst>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hf sldNum="0" hdr="0" ftr="0" dt="0"/>
  <p:txStyles>
    <p:title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defRPr sz="2000">
          <a:solidFill>
            <a:schemeClr val="tx1"/>
          </a:solidFill>
          <a:latin typeface="+mn-lt"/>
          <a:cs typeface="+mn-cs"/>
        </a:defRPr>
      </a:lvl6pPr>
      <a:lvl7pPr marL="2971800" indent="-228600" algn="l" rtl="0" eaLnBrk="1" fontAlgn="base" hangingPunct="1">
        <a:spcBef>
          <a:spcPct val="20000"/>
        </a:spcBef>
        <a:spcAft>
          <a:spcPct val="0"/>
        </a:spcAft>
        <a:defRPr sz="2000">
          <a:solidFill>
            <a:schemeClr val="tx1"/>
          </a:solidFill>
          <a:latin typeface="+mn-lt"/>
          <a:cs typeface="+mn-cs"/>
        </a:defRPr>
      </a:lvl7pPr>
      <a:lvl8pPr marL="3429000" indent="-228600" algn="l" rtl="0" eaLnBrk="1" fontAlgn="base" hangingPunct="1">
        <a:spcBef>
          <a:spcPct val="20000"/>
        </a:spcBef>
        <a:spcAft>
          <a:spcPct val="0"/>
        </a:spcAft>
        <a:defRPr sz="2000">
          <a:solidFill>
            <a:schemeClr val="tx1"/>
          </a:solidFill>
          <a:latin typeface="+mn-lt"/>
          <a:cs typeface="+mn-cs"/>
        </a:defRPr>
      </a:lvl8pPr>
      <a:lvl9pPr marL="3886200" indent="-228600" algn="l" rtl="0" eaLnBrk="1" fontAlgn="base" hangingPunct="1">
        <a:spcBef>
          <a:spcPct val="20000"/>
        </a:spcBef>
        <a:spcAft>
          <a:spcPct val="0"/>
        </a:spcAft>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0C74D3-04D9-41C7-A5EC-0C732A572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30B5B0-4E62-4F4C-88AA-50878E935B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0E05A3-0A2D-4F4E-B58F-58FC575963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09692073-4A3F-4EC1-92EB-BC5352A758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DB3E7DA6-C861-4811-B712-334ABA2920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1132809327"/>
      </p:ext>
    </p:extLst>
  </p:cSld>
  <p:clrMap bg1="lt1" tx1="dk1" bg2="lt2" tx2="dk2" accent1="accent1" accent2="accent2" accent3="accent3" accent4="accent4" accent5="accent5" accent6="accent6" hlink="hlink" folHlink="folHlink"/>
  <p:sldLayoutIdLst>
    <p:sldLayoutId id="2147485312" r:id="rId1"/>
    <p:sldLayoutId id="2147485313" r:id="rId2"/>
    <p:sldLayoutId id="2147485314" r:id="rId3"/>
    <p:sldLayoutId id="2147485315" r:id="rId4"/>
    <p:sldLayoutId id="2147485316" r:id="rId5"/>
    <p:sldLayoutId id="2147485317" r:id="rId6"/>
    <p:sldLayoutId id="2147485318" r:id="rId7"/>
    <p:sldLayoutId id="2147485319" r:id="rId8"/>
    <p:sldLayoutId id="2147485320" r:id="rId9"/>
    <p:sldLayoutId id="2147485321" r:id="rId10"/>
    <p:sldLayoutId id="2147485322" r:id="rId11"/>
  </p:sldLayoutIdLst>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jpg"/><Relationship Id="rId7"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4.xml"/><Relationship Id="rId7"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ags" Target="../tags/tag9.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 Id="rId9"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5.xml"/><Relationship Id="rId7"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 Id="rId9" Type="http://schemas.openxmlformats.org/officeDocument/2006/relationships/image" Target="../media/image23.jpe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6.xml"/><Relationship Id="rId7"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7.xml"/><Relationship Id="rId7"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ags" Target="../tags/tag1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8.xml"/><Relationship Id="rId7"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ags" Target="../tags/tag13.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9.xml"/><Relationship Id="rId7"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ags" Target="../tags/tag14.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 Id="rId9"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NULL" TargetMode="External"/><Relationship Id="rId7" Type="http://schemas.openxmlformats.org/officeDocument/2006/relationships/image" Target="../media/image8.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notesSlide" Target="../notesSlides/notesSlide1.xml"/><Relationship Id="rId5" Type="http://schemas.openxmlformats.org/officeDocument/2006/relationships/slideLayout" Target="../slideLayouts/slideLayout8.xml"/><Relationship Id="rId4" Type="http://schemas.microsoft.com/office/2007/relationships/media" Target="../media/media2.mp3"/><Relationship Id="rId9" Type="http://schemas.openxmlformats.org/officeDocument/2006/relationships/image" Target="../media/image10.jp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g"/><Relationship Id="rId7"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0.jpg"/><Relationship Id="rId7"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0.jpg"/><Relationship Id="rId7"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jpg"/><Relationship Id="rId7"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0.jpg"/><Relationship Id="rId7"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3.xml"/><Relationship Id="rId7"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 Id="rId9"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p:nvPr/>
        </p:nvSpPr>
        <p:spPr>
          <a:xfrm>
            <a:off x="1158240" y="25389"/>
            <a:ext cx="9858375" cy="439615"/>
          </a:xfrm>
          <a:prstGeom prst="rect">
            <a:avLst/>
          </a:prstGeom>
          <a:noFill/>
          <a:ln>
            <a:noFill/>
          </a:ln>
          <a:effectLst>
            <a:glow rad="139700">
              <a:schemeClr val="accent5">
                <a:satMod val="175000"/>
                <a:alpha val="40000"/>
              </a:schemeClr>
            </a:glow>
          </a:effectLst>
        </p:spPr>
        <p:txBody>
          <a:bodyPr vert="horz" wrap="square" lIns="85725" tIns="42863" rIns="85725" bIns="42863" rtlCol="0" anchor="ctr">
            <a:normAutofit fontScale="97500"/>
          </a:bodyPr>
          <a:lstStyle>
            <a:lvl1pPr>
              <a:defRPr>
                <a:latin typeface="+mj-lt"/>
                <a:ea typeface="+mj-ea"/>
                <a:cs typeface="+mj-cs"/>
              </a:defRPr>
            </a:lvl1pPr>
          </a:lstStyle>
          <a:p>
            <a:pPr algn="ctr"/>
            <a:r>
              <a:rPr lang="en-US" sz="2400" b="1" kern="0" dirty="0">
                <a:solidFill>
                  <a:schemeClr val="accent6">
                    <a:lumMod val="75000"/>
                  </a:schemeClr>
                </a:solidFill>
                <a:latin typeface="Segoe UI" panose="020B0502040204020203" pitchFamily="34" charset="0"/>
                <a:cs typeface="Segoe UI" panose="020B0502040204020203" pitchFamily="34" charset="0"/>
              </a:rPr>
              <a:t>OVERALL BEST SME</a:t>
            </a:r>
          </a:p>
        </p:txBody>
      </p:sp>
      <p:cxnSp>
        <p:nvCxnSpPr>
          <p:cNvPr id="9" name="Straight Connector 8"/>
          <p:cNvCxnSpPr/>
          <p:nvPr/>
        </p:nvCxnSpPr>
        <p:spPr>
          <a:xfrm>
            <a:off x="370315" y="731520"/>
            <a:ext cx="11448000"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598E66-D416-20F9-F1A6-DAF1CE59E732}"/>
              </a:ext>
            </a:extLst>
          </p:cNvPr>
          <p:cNvSpPr txBox="1"/>
          <p:nvPr/>
        </p:nvSpPr>
        <p:spPr>
          <a:xfrm>
            <a:off x="6461761" y="1188720"/>
            <a:ext cx="5120639" cy="4662815"/>
          </a:xfrm>
          <a:prstGeom prst="rect">
            <a:avLst/>
          </a:prstGeom>
          <a:noFill/>
        </p:spPr>
        <p:txBody>
          <a:bodyPr wrap="square" rtlCol="0">
            <a:spAutoFit/>
          </a:bodyPr>
          <a:lstStyle/>
          <a:p>
            <a:pPr>
              <a:lnSpc>
                <a:spcPct val="150000"/>
              </a:lnSpc>
            </a:pPr>
            <a:r>
              <a:rPr lang="en-CA" b="1" dirty="0"/>
              <a:t>Scoring methodology:</a:t>
            </a:r>
          </a:p>
          <a:p>
            <a:pPr>
              <a:lnSpc>
                <a:spcPct val="150000"/>
              </a:lnSpc>
            </a:pPr>
            <a:endParaRPr lang="en-CA" dirty="0"/>
          </a:p>
          <a:p>
            <a:pPr marL="171450" indent="-171450">
              <a:lnSpc>
                <a:spcPct val="150000"/>
              </a:lnSpc>
              <a:buFont typeface="Arial" panose="020B0604020202020204" pitchFamily="34" charset="0"/>
              <a:buChar char="•"/>
            </a:pPr>
            <a:r>
              <a:rPr lang="en-CA" dirty="0"/>
              <a:t>Parameters considered are:</a:t>
            </a:r>
          </a:p>
          <a:p>
            <a:pPr marL="445770" lvl="1" indent="-171450">
              <a:lnSpc>
                <a:spcPct val="150000"/>
              </a:lnSpc>
              <a:buFont typeface="Arial" panose="020B0604020202020204" pitchFamily="34" charset="0"/>
              <a:buChar char="•"/>
            </a:pPr>
            <a:r>
              <a:rPr lang="en-CA" dirty="0"/>
              <a:t>% of team achieving all KRAs</a:t>
            </a:r>
          </a:p>
          <a:p>
            <a:pPr marL="445770" lvl="1" indent="-171450">
              <a:lnSpc>
                <a:spcPct val="150000"/>
              </a:lnSpc>
              <a:buFont typeface="Arial" panose="020B0604020202020204" pitchFamily="34" charset="0"/>
              <a:buChar char="•"/>
            </a:pPr>
            <a:r>
              <a:rPr lang="en-CA" dirty="0"/>
              <a:t>Adherence/Productivity</a:t>
            </a:r>
          </a:p>
          <a:p>
            <a:pPr marL="445770" lvl="1" indent="-171450">
              <a:lnSpc>
                <a:spcPct val="150000"/>
              </a:lnSpc>
              <a:buFont typeface="Arial" panose="020B0604020202020204" pitchFamily="34" charset="0"/>
              <a:buChar char="•"/>
            </a:pPr>
            <a:r>
              <a:rPr lang="en-CA" dirty="0"/>
              <a:t>Quality performance</a:t>
            </a:r>
          </a:p>
          <a:p>
            <a:pPr marL="445770" lvl="1" indent="-171450">
              <a:lnSpc>
                <a:spcPct val="150000"/>
              </a:lnSpc>
              <a:buFont typeface="Arial" panose="020B0604020202020204" pitchFamily="34" charset="0"/>
              <a:buChar char="•"/>
            </a:pPr>
            <a:r>
              <a:rPr lang="en-CA" dirty="0"/>
              <a:t>Controllable &amp; Red flag (for Exits)</a:t>
            </a:r>
          </a:p>
          <a:p>
            <a:pPr marL="445770" lvl="1" indent="-171450">
              <a:lnSpc>
                <a:spcPct val="150000"/>
              </a:lnSpc>
              <a:buFont typeface="Arial" panose="020B0604020202020204" pitchFamily="34" charset="0"/>
              <a:buChar char="•"/>
            </a:pPr>
            <a:r>
              <a:rPr lang="en-CA" dirty="0"/>
              <a:t>Interventions &amp; LinkedIn (for CE)</a:t>
            </a:r>
          </a:p>
          <a:p>
            <a:pPr marL="171450" indent="-171450">
              <a:lnSpc>
                <a:spcPct val="150000"/>
              </a:lnSpc>
              <a:buFont typeface="Arial" panose="020B0604020202020204" pitchFamily="34" charset="0"/>
              <a:buChar char="•"/>
            </a:pPr>
            <a:r>
              <a:rPr lang="en-CA" dirty="0"/>
              <a:t>Weightage is assigned to each parameter</a:t>
            </a:r>
          </a:p>
          <a:p>
            <a:pPr marL="171450" indent="-171450">
              <a:lnSpc>
                <a:spcPct val="150000"/>
              </a:lnSpc>
              <a:buFont typeface="Arial" panose="020B0604020202020204" pitchFamily="34" charset="0"/>
              <a:buChar char="•"/>
            </a:pPr>
            <a:r>
              <a:rPr lang="en-CA" dirty="0"/>
              <a:t>Score calculated for actual performance achieved</a:t>
            </a:r>
          </a:p>
          <a:p>
            <a:pPr marL="171450" indent="-171450">
              <a:lnSpc>
                <a:spcPct val="150000"/>
              </a:lnSpc>
              <a:buFont typeface="Arial" panose="020B0604020202020204" pitchFamily="34" charset="0"/>
              <a:buChar char="•"/>
            </a:pPr>
            <a:endParaRPr lang="en-CA" dirty="0"/>
          </a:p>
        </p:txBody>
      </p:sp>
      <p:sp>
        <p:nvSpPr>
          <p:cNvPr id="2" name="TextBox 1">
            <a:extLst>
              <a:ext uri="{FF2B5EF4-FFF2-40B4-BE49-F238E27FC236}">
                <a16:creationId xmlns:a16="http://schemas.microsoft.com/office/drawing/2014/main" id="{9F8F65CE-9D61-C633-2A2A-95F0A397D8CB}"/>
              </a:ext>
            </a:extLst>
          </p:cNvPr>
          <p:cNvSpPr txBox="1"/>
          <p:nvPr/>
        </p:nvSpPr>
        <p:spPr>
          <a:xfrm>
            <a:off x="2704892" y="874287"/>
            <a:ext cx="1600200" cy="461665"/>
          </a:xfrm>
          <a:prstGeom prst="rect">
            <a:avLst/>
          </a:prstGeom>
          <a:noFill/>
        </p:spPr>
        <p:txBody>
          <a:bodyPr wrap="square" rtlCol="0">
            <a:spAutoFit/>
          </a:bodyPr>
          <a:lstStyle/>
          <a:p>
            <a:pPr algn="ctr"/>
            <a:r>
              <a:rPr lang="en-US" sz="2400" b="1" dirty="0"/>
              <a:t>Apr’23</a:t>
            </a:r>
            <a:endParaRPr lang="en-CA" sz="2400" b="1" dirty="0"/>
          </a:p>
        </p:txBody>
      </p:sp>
      <p:pic>
        <p:nvPicPr>
          <p:cNvPr id="7" name="Picture 6">
            <a:extLst>
              <a:ext uri="{FF2B5EF4-FFF2-40B4-BE49-F238E27FC236}">
                <a16:creationId xmlns:a16="http://schemas.microsoft.com/office/drawing/2014/main" id="{D983D8B6-5A32-352A-1F57-14D636D40926}"/>
              </a:ext>
            </a:extLst>
          </p:cNvPr>
          <p:cNvPicPr>
            <a:picLocks noChangeAspect="1"/>
          </p:cNvPicPr>
          <p:nvPr/>
        </p:nvPicPr>
        <p:blipFill>
          <a:blip r:embed="rId2"/>
          <a:stretch>
            <a:fillRect/>
          </a:stretch>
        </p:blipFill>
        <p:spPr>
          <a:xfrm>
            <a:off x="1270000" y="2042170"/>
            <a:ext cx="4673600" cy="3220710"/>
          </a:xfrm>
          <a:prstGeom prst="rect">
            <a:avLst/>
          </a:prstGeom>
        </p:spPr>
      </p:pic>
    </p:spTree>
    <p:extLst>
      <p:ext uri="{BB962C8B-B14F-4D97-AF65-F5344CB8AC3E}">
        <p14:creationId xmlns:p14="http://schemas.microsoft.com/office/powerpoint/2010/main" val="23416538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112CD91-4CC9-E803-3127-7FA18C992050}"/>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43268205-A624-85E4-D497-49214274F3E1}"/>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023A828B-7F78-8592-2E17-D30EFF255F97}"/>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1F8723EA-06DD-2A90-7E71-BEFADD6782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567B7D16-782D-230E-0EB2-BB13452500C5}"/>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B199260D-B04A-E77A-63C9-39AA60A797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6"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7" name="Wave 26"/>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SNEHA LAL</a:t>
            </a:r>
          </a:p>
        </p:txBody>
      </p:sp>
      <p:sp>
        <p:nvSpPr>
          <p:cNvPr id="28" name="Up Ribbon 27"/>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4" name="TextBox 33"/>
          <p:cNvSpPr txBox="1"/>
          <p:nvPr/>
        </p:nvSpPr>
        <p:spPr>
          <a:xfrm>
            <a:off x="3818746" y="807670"/>
            <a:ext cx="5085565" cy="4832092"/>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She maintains a high level of quality at work and is always focused on completing the work on time.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Sneha ensures every task is understood and implemented well.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A veteran in the team she is known for being a dedicated and committed team member who is ready to help other team members too.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Looking forward to seeing you achieve a lot more.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deserves a pat on the back!</a:t>
            </a:r>
            <a:endParaRPr lang="en-US" sz="2200" b="1" i="1" dirty="0">
              <a:solidFill>
                <a:schemeClr val="bg1"/>
              </a:solidFill>
              <a:latin typeface="Monotype Corsiva" panose="03010101010201010101" pitchFamily="66" charset="0"/>
              <a:cs typeface="Mongolian Baiti" panose="03000500000000000000" pitchFamily="66" charset="0"/>
            </a:endParaRPr>
          </a:p>
        </p:txBody>
      </p:sp>
      <p:pic>
        <p:nvPicPr>
          <p:cNvPr id="4" name="Picture 3" descr="A person with long black hair&#10;&#10;Description automatically generated with low confidence">
            <a:extLst>
              <a:ext uri="{FF2B5EF4-FFF2-40B4-BE49-F238E27FC236}">
                <a16:creationId xmlns:a16="http://schemas.microsoft.com/office/drawing/2014/main" id="{1214B28D-572A-3C9D-CFA7-43EB22CF1272}"/>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86971" y="460232"/>
            <a:ext cx="2743200" cy="2743200"/>
          </a:xfrm>
          <a:prstGeom prst="ellipse">
            <a:avLst/>
          </a:prstGeom>
        </p:spPr>
      </p:pic>
    </p:spTree>
    <p:custDataLst>
      <p:tags r:id="rId1"/>
    </p:custDataLst>
    <p:extLst>
      <p:ext uri="{BB962C8B-B14F-4D97-AF65-F5344CB8AC3E}">
        <p14:creationId xmlns:p14="http://schemas.microsoft.com/office/powerpoint/2010/main" val="74466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25">
        <p15:prstTrans prst="curtains"/>
      </p:transition>
    </mc:Choice>
    <mc:Fallback xmlns="">
      <p:transition spd="slow" advTm="157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circle(in)">
                                      <p:cBhvr>
                                        <p:cTn id="16" dur="2000"/>
                                        <p:tgtEl>
                                          <p:spTgt spid="27"/>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animBg="1"/>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1C1CE3-60FE-18C6-4A96-40F74D86BADE}"/>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22F0DA06-AB6C-EAB6-14D0-842B2695D798}"/>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8B29370B-BC21-A90D-FC85-6036A7A87238}"/>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9017590C-3768-7364-81D0-A5C4F6C32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AAC337DB-D991-9252-2E30-37D72184CC3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84F57FD2-7147-F701-D96E-189D7BFB4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5170646"/>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We want to take a moment to recognize the exceptional work of Smita Alex from the Quality team. She consistently goes above and beyond to ensure that the Exit team is successful in achieving all the 4 KRA’s .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The Exit team raised 245 red flags in April and a major role was played by Smita for 3 months. This is one of the highest number of red flags in the last 1 year.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conducted awareness sessions and educated the counsellors on the importance of red flags.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Kudos Smita!</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SMITA ALEX</a:t>
            </a:r>
          </a:p>
        </p:txBody>
      </p:sp>
      <p:pic>
        <p:nvPicPr>
          <p:cNvPr id="4" name="Picture 3" descr="A picture containing human face, person, smile, eyebrow&#10;&#10;Description automatically generated">
            <a:extLst>
              <a:ext uri="{FF2B5EF4-FFF2-40B4-BE49-F238E27FC236}">
                <a16:creationId xmlns:a16="http://schemas.microsoft.com/office/drawing/2014/main" id="{A0BB4C45-91DF-F6D6-4970-755548CA7D5D}"/>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579464" y="457052"/>
            <a:ext cx="2743200" cy="2743200"/>
          </a:xfrm>
          <a:prstGeom prst="ellipse">
            <a:avLst/>
          </a:prstGeom>
        </p:spPr>
      </p:pic>
    </p:spTree>
    <p:custDataLst>
      <p:tags r:id="rId1"/>
    </p:custDataLst>
    <p:extLst>
      <p:ext uri="{BB962C8B-B14F-4D97-AF65-F5344CB8AC3E}">
        <p14:creationId xmlns:p14="http://schemas.microsoft.com/office/powerpoint/2010/main" val="751608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65">
        <p15:prstTrans prst="curtains"/>
      </p:transition>
    </mc:Choice>
    <mc:Fallback xmlns="">
      <p:transition spd="slow" advTm="157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6" presetClass="entr" presetSubtype="1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circle(in)">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32" grpId="0"/>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1C1CE3-60FE-18C6-4A96-40F74D86BADE}"/>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22F0DA06-AB6C-EAB6-14D0-842B2695D798}"/>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8B29370B-BC21-A90D-FC85-6036A7A87238}"/>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9017590C-3768-7364-81D0-A5C4F6C32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AAC337DB-D991-9252-2E30-37D72184CC3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84F57FD2-7147-F701-D96E-189D7BFB4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832092"/>
          </a:xfrm>
          <a:prstGeom prst="rect">
            <a:avLst/>
          </a:prstGeom>
          <a:noFill/>
          <a:ln>
            <a:noFill/>
          </a:ln>
        </p:spPr>
        <p:txBody>
          <a:bodyPr wrap="square" rtlCol="0">
            <a:spAutoFit/>
          </a:bodyPr>
          <a:lstStyle/>
          <a:p>
            <a:pPr algn="just"/>
            <a:r>
              <a:rPr lang="en-US" sz="2200" dirty="0" err="1">
                <a:solidFill>
                  <a:schemeClr val="bg1"/>
                </a:solidFill>
                <a:latin typeface="Monotype Corsiva" panose="03010101010201010101" pitchFamily="66" charset="0"/>
              </a:rPr>
              <a:t>Raditha's</a:t>
            </a:r>
            <a:r>
              <a:rPr lang="en-US" sz="2200" dirty="0">
                <a:solidFill>
                  <a:schemeClr val="bg1"/>
                </a:solidFill>
                <a:latin typeface="Monotype Corsiva" panose="03010101010201010101" pitchFamily="66" charset="0"/>
              </a:rPr>
              <a:t> dedication to the Reliance Employee Engagement survey has been truly outstanding.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While it was a dead list and tough to crack, she ensured that we attempt to reach out to each of them more than 10 times. Updates on what is completed and how many attempts for each record were sent to the client regularly.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Well done </a:t>
            </a:r>
            <a:r>
              <a:rPr lang="en-US" sz="2200" dirty="0" err="1">
                <a:solidFill>
                  <a:schemeClr val="bg1"/>
                </a:solidFill>
                <a:latin typeface="Monotype Corsiva" panose="03010101010201010101" pitchFamily="66" charset="0"/>
              </a:rPr>
              <a:t>Raditha</a:t>
            </a:r>
            <a:r>
              <a:rPr lang="en-US" sz="2200" dirty="0">
                <a:solidFill>
                  <a:schemeClr val="bg1"/>
                </a:solidFill>
                <a:latin typeface="Monotype Corsiva" panose="03010101010201010101" pitchFamily="66" charset="0"/>
              </a:rPr>
              <a:t>! She has also completed 5 successful years in the AceNgage.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Looking forward to many more. Congratulations </a:t>
            </a:r>
            <a:r>
              <a:rPr lang="en-US" sz="2200" dirty="0" err="1">
                <a:solidFill>
                  <a:schemeClr val="bg1"/>
                </a:solidFill>
                <a:latin typeface="Monotype Corsiva" panose="03010101010201010101" pitchFamily="66" charset="0"/>
              </a:rPr>
              <a:t>Raditha</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b="1" dirty="0"/>
              <a:t>RADITHA</a:t>
            </a:r>
            <a:endParaRPr lang="en-US" b="1" dirty="0"/>
          </a:p>
        </p:txBody>
      </p:sp>
      <p:pic>
        <p:nvPicPr>
          <p:cNvPr id="4" name="Picture 3" descr="A picture containing human face, person, fashion accessory, black hair&#10;&#10;Description automatically generated">
            <a:extLst>
              <a:ext uri="{FF2B5EF4-FFF2-40B4-BE49-F238E27FC236}">
                <a16:creationId xmlns:a16="http://schemas.microsoft.com/office/drawing/2014/main" id="{A6D0685F-3C3E-00B9-40D3-93A4C79843AB}"/>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586616" y="464825"/>
            <a:ext cx="2743200" cy="2743200"/>
          </a:xfrm>
          <a:prstGeom prst="ellipse">
            <a:avLst/>
          </a:prstGeom>
        </p:spPr>
      </p:pic>
    </p:spTree>
    <p:custDataLst>
      <p:tags r:id="rId1"/>
    </p:custDataLst>
    <p:extLst>
      <p:ext uri="{BB962C8B-B14F-4D97-AF65-F5344CB8AC3E}">
        <p14:creationId xmlns:p14="http://schemas.microsoft.com/office/powerpoint/2010/main" val="2098238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65">
        <p15:prstTrans prst="curtains"/>
      </p:transition>
    </mc:Choice>
    <mc:Fallback xmlns="">
      <p:transition spd="slow" advTm="157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6" presetClass="entr" presetSubtype="1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circle(in)">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32" grpId="0"/>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1C1CE3-60FE-18C6-4A96-40F74D86BADE}"/>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22F0DA06-AB6C-EAB6-14D0-842B2695D798}"/>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8B29370B-BC21-A90D-FC85-6036A7A87238}"/>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9017590C-3768-7364-81D0-A5C4F6C32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AAC337DB-D991-9252-2E30-37D72184CC3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84F57FD2-7147-F701-D96E-189D7BFB4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832092"/>
          </a:xfrm>
          <a:prstGeom prst="rect">
            <a:avLst/>
          </a:prstGeom>
          <a:noFill/>
          <a:ln>
            <a:noFill/>
          </a:ln>
        </p:spPr>
        <p:txBody>
          <a:bodyPr wrap="square" rtlCol="0">
            <a:spAutoFit/>
          </a:bodyPr>
          <a:lstStyle/>
          <a:p>
            <a:pPr algn="just"/>
            <a:r>
              <a:rPr lang="en-US" sz="2200" dirty="0" err="1">
                <a:solidFill>
                  <a:schemeClr val="bg1"/>
                </a:solidFill>
                <a:latin typeface="Monotype Corsiva" panose="03010101010201010101" pitchFamily="66" charset="0"/>
              </a:rPr>
              <a:t>Neeriksha</a:t>
            </a:r>
            <a:r>
              <a:rPr lang="en-US" sz="2200" dirty="0">
                <a:solidFill>
                  <a:schemeClr val="bg1"/>
                </a:solidFill>
                <a:latin typeface="Monotype Corsiva" panose="03010101010201010101" pitchFamily="66" charset="0"/>
              </a:rPr>
              <a:t> ensures her adherence targets are achieved month on month. This month is a double whammy as she has ensured her quality too has crossed the benchmark.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Quick to take schedules and complete her calls , </a:t>
            </a:r>
            <a:r>
              <a:rPr lang="en-US" sz="2200" dirty="0" err="1">
                <a:solidFill>
                  <a:schemeClr val="bg1"/>
                </a:solidFill>
                <a:latin typeface="Monotype Corsiva" panose="03010101010201010101" pitchFamily="66" charset="0"/>
              </a:rPr>
              <a:t>Neeriksha</a:t>
            </a:r>
            <a:r>
              <a:rPr lang="en-US" sz="2200" dirty="0">
                <a:solidFill>
                  <a:schemeClr val="bg1"/>
                </a:solidFill>
                <a:latin typeface="Monotype Corsiva" panose="03010101010201010101" pitchFamily="66" charset="0"/>
              </a:rPr>
              <a:t> maintains a strong focus on her daily numbers. </a:t>
            </a:r>
          </a:p>
          <a:p>
            <a:pPr algn="just"/>
            <a:r>
              <a:rPr lang="en-US" sz="2200" dirty="0">
                <a:solidFill>
                  <a:schemeClr val="bg1"/>
                </a:solidFill>
                <a:latin typeface="Monotype Corsiva" panose="03010101010201010101" pitchFamily="66" charset="0"/>
              </a:rPr>
              <a:t>A reliable employee is the best gift a leader can ask for, thank you for being someone your SME can rely on.</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Your excellent performance is an inspiration to all. Keep up the good work. </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b="1" dirty="0"/>
              <a:t>NEERIKSHA MOHAN</a:t>
            </a:r>
            <a:endParaRPr lang="en-US" b="1" dirty="0"/>
          </a:p>
        </p:txBody>
      </p:sp>
      <p:pic>
        <p:nvPicPr>
          <p:cNvPr id="4" name="Picture 3" descr="A person smiling at the camera&#10;&#10;Description automatically generated with medium confidence">
            <a:extLst>
              <a:ext uri="{FF2B5EF4-FFF2-40B4-BE49-F238E27FC236}">
                <a16:creationId xmlns:a16="http://schemas.microsoft.com/office/drawing/2014/main" id="{6901802A-9FD9-58BD-D83B-FD9D86A3CCC1}"/>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573488" y="456612"/>
            <a:ext cx="2743200" cy="2743200"/>
          </a:xfrm>
          <a:prstGeom prst="ellipse">
            <a:avLst/>
          </a:prstGeom>
        </p:spPr>
      </p:pic>
    </p:spTree>
    <p:custDataLst>
      <p:tags r:id="rId1"/>
    </p:custDataLst>
    <p:extLst>
      <p:ext uri="{BB962C8B-B14F-4D97-AF65-F5344CB8AC3E}">
        <p14:creationId xmlns:p14="http://schemas.microsoft.com/office/powerpoint/2010/main" val="38661709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65">
        <p15:prstTrans prst="curtains"/>
      </p:transition>
    </mc:Choice>
    <mc:Fallback xmlns="">
      <p:transition spd="slow" advTm="157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6" presetClass="entr" presetSubtype="1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circle(in)">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32" grpId="0"/>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1C1CE3-60FE-18C6-4A96-40F74D86BADE}"/>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22F0DA06-AB6C-EAB6-14D0-842B2695D798}"/>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8B29370B-BC21-A90D-FC85-6036A7A87238}"/>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9017590C-3768-7364-81D0-A5C4F6C32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AAC337DB-D991-9252-2E30-37D72184CC3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84F57FD2-7147-F701-D96E-189D7BFB4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832092"/>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Hemani is an active, enthusiastic, and passionate team member in Exit. Highly self-motivated to achieve her monthly numbers, she needs no follow up and no reminders.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Her keen participation on client calls, willingness to volunteer for test projects and assignments and just be a cheerleader for her team-mates is what makes her so special!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It’s great to have you as a part of the team and we wish you every success in future!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We are proud of you for the work that you do!</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b="1" dirty="0"/>
              <a:t>HEMANI SHAH</a:t>
            </a:r>
            <a:endParaRPr lang="en-US" b="1" dirty="0"/>
          </a:p>
        </p:txBody>
      </p:sp>
      <p:pic>
        <p:nvPicPr>
          <p:cNvPr id="3" name="Picture 2" descr="A picture containing person, person, red, indoor&#10;&#10;Description automatically generated">
            <a:extLst>
              <a:ext uri="{FF2B5EF4-FFF2-40B4-BE49-F238E27FC236}">
                <a16:creationId xmlns:a16="http://schemas.microsoft.com/office/drawing/2014/main" id="{49016B84-63D7-4D8B-B9DF-F42A5BAA50FB}"/>
              </a:ext>
            </a:extLst>
          </p:cNvPr>
          <p:cNvPicPr preferRelativeResize="0">
            <a:picLocks/>
          </p:cNvPicPr>
          <p:nvPr/>
        </p:nvPicPr>
        <p:blipFill>
          <a:blip r:embed="rId9" cstate="print">
            <a:extLst>
              <a:ext uri="{28A0092B-C50C-407E-A947-70E740481C1C}">
                <a14:useLocalDpi xmlns:a14="http://schemas.microsoft.com/office/drawing/2010/main" val="0"/>
              </a:ext>
            </a:extLst>
          </a:blip>
          <a:stretch>
            <a:fillRect/>
          </a:stretch>
        </p:blipFill>
        <p:spPr>
          <a:xfrm>
            <a:off x="585440" y="464720"/>
            <a:ext cx="2743200" cy="2743200"/>
          </a:xfrm>
          <a:prstGeom prst="ellipse">
            <a:avLst/>
          </a:prstGeom>
        </p:spPr>
      </p:pic>
    </p:spTree>
    <p:custDataLst>
      <p:tags r:id="rId1"/>
    </p:custDataLst>
    <p:extLst>
      <p:ext uri="{BB962C8B-B14F-4D97-AF65-F5344CB8AC3E}">
        <p14:creationId xmlns:p14="http://schemas.microsoft.com/office/powerpoint/2010/main" val="1245925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65">
        <p15:prstTrans prst="curtains"/>
      </p:transition>
    </mc:Choice>
    <mc:Fallback xmlns="">
      <p:transition spd="slow" advTm="157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6" presetClass="entr" presetSubtype="1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circle(in)">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32" grpId="0"/>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1C1CE3-60FE-18C6-4A96-40F74D86BADE}"/>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22F0DA06-AB6C-EAB6-14D0-842B2695D798}"/>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8B29370B-BC21-A90D-FC85-6036A7A87238}"/>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9017590C-3768-7364-81D0-A5C4F6C32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AAC337DB-D991-9252-2E30-37D72184CC3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84F57FD2-7147-F701-D96E-189D7BFB4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832092"/>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Yet another star performer who needs no introduction!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Shraddha is awe inspiring in her consistency and commitment to achieving her KRAs. In addition to it , she’s always available to take on any special task or assignment given to her.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May you continue to achieve everything you set out to do and may you shine bright in your efforts !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Its been another phenomenal month of great performance from your end ! </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b="1" dirty="0"/>
              <a:t>SHRADDHA WAGHMARE</a:t>
            </a:r>
            <a:endParaRPr lang="en-US" b="1" dirty="0"/>
          </a:p>
        </p:txBody>
      </p:sp>
      <p:pic>
        <p:nvPicPr>
          <p:cNvPr id="3" name="Picture 2" descr="A person smiling at the camera&#10;&#10;Description automatically generated with medium confidence">
            <a:extLst>
              <a:ext uri="{FF2B5EF4-FFF2-40B4-BE49-F238E27FC236}">
                <a16:creationId xmlns:a16="http://schemas.microsoft.com/office/drawing/2014/main" id="{146D6889-C2E9-FA14-C2FA-A3ABAF29180C}"/>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585440" y="454256"/>
            <a:ext cx="2743200" cy="2743200"/>
          </a:xfrm>
          <a:prstGeom prst="ellipse">
            <a:avLst/>
          </a:prstGeom>
        </p:spPr>
      </p:pic>
    </p:spTree>
    <p:custDataLst>
      <p:tags r:id="rId1"/>
    </p:custDataLst>
    <p:extLst>
      <p:ext uri="{BB962C8B-B14F-4D97-AF65-F5344CB8AC3E}">
        <p14:creationId xmlns:p14="http://schemas.microsoft.com/office/powerpoint/2010/main" val="1202298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65">
        <p15:prstTrans prst="curtains"/>
      </p:transition>
    </mc:Choice>
    <mc:Fallback xmlns="">
      <p:transition spd="slow" advTm="157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6" presetClass="entr" presetSubtype="1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circle(in)">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32" grpId="0"/>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1C1CE3-60FE-18C6-4A96-40F74D86BADE}"/>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22F0DA06-AB6C-EAB6-14D0-842B2695D798}"/>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8B29370B-BC21-A90D-FC85-6036A7A87238}"/>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9017590C-3768-7364-81D0-A5C4F6C32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AAC337DB-D991-9252-2E30-37D72184CC3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84F57FD2-7147-F701-D96E-189D7BFB4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LEADERSHIP CHOICE</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5509200"/>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A long timer in AceNgage and one of our best SME’s, Riah has taken on several new challenges in the last few months. </a:t>
            </a:r>
          </a:p>
          <a:p>
            <a:pPr algn="just"/>
            <a:r>
              <a:rPr lang="en-US" sz="2200" dirty="0">
                <a:solidFill>
                  <a:schemeClr val="bg1"/>
                </a:solidFill>
                <a:latin typeface="Monotype Corsiva" panose="03010101010201010101" pitchFamily="66" charset="0"/>
              </a:rPr>
              <a:t>From learning a new process like Web Surveys, to handling the data processing and client updation on her own, Riah has shown a willingness to learn and thereby grow in her talents and capabilities. This is in addition to handling special assignments/clients like Reliance and Unilever as well as managing a sizable exit team of counsellors. </a:t>
            </a:r>
          </a:p>
          <a:p>
            <a:pPr algn="just"/>
            <a:r>
              <a:rPr lang="en-US" sz="2200" dirty="0">
                <a:solidFill>
                  <a:schemeClr val="bg1"/>
                </a:solidFill>
                <a:latin typeface="Monotype Corsiva" panose="03010101010201010101" pitchFamily="66" charset="0"/>
              </a:rPr>
              <a:t>Through it all her process orientation , hardwork and focus has been truly commendable.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Wishing you the very best as you continue to learn and grow in AceNgage ! </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b="1" dirty="0"/>
              <a:t>RIAH PRAKASH</a:t>
            </a:r>
            <a:endParaRPr lang="en-US" b="1" dirty="0"/>
          </a:p>
        </p:txBody>
      </p:sp>
      <p:pic>
        <p:nvPicPr>
          <p:cNvPr id="4" name="Picture 3" descr="A person smiling at the camera&#10;&#10;Description automatically generated with low confidence">
            <a:extLst>
              <a:ext uri="{FF2B5EF4-FFF2-40B4-BE49-F238E27FC236}">
                <a16:creationId xmlns:a16="http://schemas.microsoft.com/office/drawing/2014/main" id="{22B1000B-D0BF-6A15-787F-67B5B9651D4E}"/>
              </a:ext>
            </a:extLst>
          </p:cNvPr>
          <p:cNvPicPr preferRelativeResize="0">
            <a:picLocks/>
          </p:cNvPicPr>
          <p:nvPr/>
        </p:nvPicPr>
        <p:blipFill>
          <a:blip r:embed="rId9" cstate="print">
            <a:extLst>
              <a:ext uri="{28A0092B-C50C-407E-A947-70E740481C1C}">
                <a14:useLocalDpi xmlns:a14="http://schemas.microsoft.com/office/drawing/2010/main" val="0"/>
              </a:ext>
            </a:extLst>
          </a:blip>
          <a:stretch>
            <a:fillRect/>
          </a:stretch>
        </p:blipFill>
        <p:spPr>
          <a:xfrm>
            <a:off x="578865" y="457052"/>
            <a:ext cx="2743200" cy="2743200"/>
          </a:xfrm>
          <a:prstGeom prst="ellipse">
            <a:avLst/>
          </a:prstGeom>
        </p:spPr>
      </p:pic>
    </p:spTree>
    <p:custDataLst>
      <p:tags r:id="rId1"/>
    </p:custDataLst>
    <p:extLst>
      <p:ext uri="{BB962C8B-B14F-4D97-AF65-F5344CB8AC3E}">
        <p14:creationId xmlns:p14="http://schemas.microsoft.com/office/powerpoint/2010/main" val="2642770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65">
        <p15:prstTrans prst="curtains"/>
      </p:transition>
    </mc:Choice>
    <mc:Fallback xmlns="">
      <p:transition spd="slow" advTm="157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6" presetClass="entr" presetSubtype="1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circle(in)">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32" grpId="0"/>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9336DFC-2D42-1B9F-0379-211FA84F08F5}"/>
              </a:ext>
            </a:extLst>
          </p:cNvPr>
          <p:cNvGrpSpPr/>
          <p:nvPr/>
        </p:nvGrpSpPr>
        <p:grpSpPr>
          <a:xfrm>
            <a:off x="0" y="-18596"/>
            <a:ext cx="12192000" cy="6876595"/>
            <a:chOff x="0" y="0"/>
            <a:chExt cx="12192000" cy="6858000"/>
          </a:xfrm>
        </p:grpSpPr>
        <p:pic>
          <p:nvPicPr>
            <p:cNvPr id="22" name="Picture 21" descr="Background pattern&#10;&#10;Description automatically generated">
              <a:extLst>
                <a:ext uri="{FF2B5EF4-FFF2-40B4-BE49-F238E27FC236}">
                  <a16:creationId xmlns:a16="http://schemas.microsoft.com/office/drawing/2014/main" id="{F5D2969D-07A2-A98A-EB28-0E4B4E92AEC5}"/>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24" name="Picture 23" descr="Logo&#10;&#10;Description automatically generated">
              <a:extLst>
                <a:ext uri="{FF2B5EF4-FFF2-40B4-BE49-F238E27FC236}">
                  <a16:creationId xmlns:a16="http://schemas.microsoft.com/office/drawing/2014/main" id="{95038D06-CC22-1965-3D7F-69CB665FE8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3" name="Round Diagonal Corner Rectangle 2"/>
          <p:cNvSpPr/>
          <p:nvPr/>
        </p:nvSpPr>
        <p:spPr>
          <a:xfrm>
            <a:off x="1919536" y="1052736"/>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CHAYA RAMESH</a:t>
            </a:r>
          </a:p>
        </p:txBody>
      </p:sp>
      <p:sp>
        <p:nvSpPr>
          <p:cNvPr id="7" name="Round Diagonal Corner Rectangle 6"/>
          <p:cNvSpPr/>
          <p:nvPr/>
        </p:nvSpPr>
        <p:spPr>
          <a:xfrm>
            <a:off x="5159896" y="1052736"/>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SWATHI M G</a:t>
            </a:r>
          </a:p>
        </p:txBody>
      </p:sp>
      <p:sp>
        <p:nvSpPr>
          <p:cNvPr id="8" name="Round Diagonal Corner Rectangle 7"/>
          <p:cNvSpPr/>
          <p:nvPr/>
        </p:nvSpPr>
        <p:spPr>
          <a:xfrm>
            <a:off x="1919536" y="1844824"/>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PRIYANKA KUMAR</a:t>
            </a:r>
          </a:p>
        </p:txBody>
      </p:sp>
      <p:sp>
        <p:nvSpPr>
          <p:cNvPr id="9" name="Round Diagonal Corner Rectangle 8"/>
          <p:cNvSpPr/>
          <p:nvPr/>
        </p:nvSpPr>
        <p:spPr>
          <a:xfrm>
            <a:off x="5159896" y="1844824"/>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SNEHA R H</a:t>
            </a:r>
          </a:p>
        </p:txBody>
      </p:sp>
      <p:sp>
        <p:nvSpPr>
          <p:cNvPr id="10" name="Round Diagonal Corner Rectangle 9"/>
          <p:cNvSpPr/>
          <p:nvPr/>
        </p:nvSpPr>
        <p:spPr>
          <a:xfrm>
            <a:off x="1919536" y="2636912"/>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MONICA SRIVASTAVA</a:t>
            </a:r>
          </a:p>
        </p:txBody>
      </p:sp>
      <p:sp>
        <p:nvSpPr>
          <p:cNvPr id="11" name="Round Diagonal Corner Rectangle 10"/>
          <p:cNvSpPr/>
          <p:nvPr/>
        </p:nvSpPr>
        <p:spPr>
          <a:xfrm>
            <a:off x="5159896" y="2636912"/>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SWATHI SHYAM</a:t>
            </a:r>
          </a:p>
        </p:txBody>
      </p:sp>
      <p:sp>
        <p:nvSpPr>
          <p:cNvPr id="12" name="Round Diagonal Corner Rectangle 11"/>
          <p:cNvSpPr/>
          <p:nvPr/>
        </p:nvSpPr>
        <p:spPr>
          <a:xfrm>
            <a:off x="1919536" y="3429000"/>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NEHA PRASAD</a:t>
            </a:r>
          </a:p>
        </p:txBody>
      </p:sp>
      <p:sp>
        <p:nvSpPr>
          <p:cNvPr id="13" name="Round Diagonal Corner Rectangle 12"/>
          <p:cNvSpPr/>
          <p:nvPr/>
        </p:nvSpPr>
        <p:spPr>
          <a:xfrm>
            <a:off x="5159896" y="3429000"/>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SNEHA LAL</a:t>
            </a:r>
          </a:p>
        </p:txBody>
      </p:sp>
      <p:sp>
        <p:nvSpPr>
          <p:cNvPr id="18"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WINNERS LIST</a:t>
            </a:r>
          </a:p>
        </p:txBody>
      </p:sp>
      <p:sp>
        <p:nvSpPr>
          <p:cNvPr id="2" name="Round Diagonal Corner Rectangle 7">
            <a:extLst>
              <a:ext uri="{FF2B5EF4-FFF2-40B4-BE49-F238E27FC236}">
                <a16:creationId xmlns:a16="http://schemas.microsoft.com/office/drawing/2014/main" id="{F479A838-7040-3CC3-C30F-027341B4BB95}"/>
              </a:ext>
            </a:extLst>
          </p:cNvPr>
          <p:cNvSpPr/>
          <p:nvPr/>
        </p:nvSpPr>
        <p:spPr>
          <a:xfrm>
            <a:off x="1919536" y="4221088"/>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SMITA ALEX</a:t>
            </a:r>
          </a:p>
        </p:txBody>
      </p:sp>
      <p:sp>
        <p:nvSpPr>
          <p:cNvPr id="4" name="Round Diagonal Corner Rectangle 8">
            <a:extLst>
              <a:ext uri="{FF2B5EF4-FFF2-40B4-BE49-F238E27FC236}">
                <a16:creationId xmlns:a16="http://schemas.microsoft.com/office/drawing/2014/main" id="{EA06FC4B-2C7A-0FE2-CA23-1ADC7E85AA57}"/>
              </a:ext>
            </a:extLst>
          </p:cNvPr>
          <p:cNvSpPr/>
          <p:nvPr/>
        </p:nvSpPr>
        <p:spPr>
          <a:xfrm>
            <a:off x="5159896" y="4221088"/>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RADITHA</a:t>
            </a:r>
          </a:p>
        </p:txBody>
      </p:sp>
      <p:sp>
        <p:nvSpPr>
          <p:cNvPr id="14" name="Round Diagonal Corner Rectangle 11">
            <a:extLst>
              <a:ext uri="{FF2B5EF4-FFF2-40B4-BE49-F238E27FC236}">
                <a16:creationId xmlns:a16="http://schemas.microsoft.com/office/drawing/2014/main" id="{1A97D957-019F-03FC-7422-F3FCE49A5D86}"/>
              </a:ext>
            </a:extLst>
          </p:cNvPr>
          <p:cNvSpPr/>
          <p:nvPr/>
        </p:nvSpPr>
        <p:spPr>
          <a:xfrm>
            <a:off x="1889775" y="4981719"/>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NEERIKSHA MOHAN</a:t>
            </a:r>
          </a:p>
        </p:txBody>
      </p:sp>
      <p:sp>
        <p:nvSpPr>
          <p:cNvPr id="15" name="Round Diagonal Corner Rectangle 12">
            <a:extLst>
              <a:ext uri="{FF2B5EF4-FFF2-40B4-BE49-F238E27FC236}">
                <a16:creationId xmlns:a16="http://schemas.microsoft.com/office/drawing/2014/main" id="{6DAD5CEA-27F7-AE5F-3982-3983AB95C6D8}"/>
              </a:ext>
            </a:extLst>
          </p:cNvPr>
          <p:cNvSpPr/>
          <p:nvPr/>
        </p:nvSpPr>
        <p:spPr>
          <a:xfrm>
            <a:off x="5130135" y="4981719"/>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HEMANI SHAH</a:t>
            </a:r>
          </a:p>
        </p:txBody>
      </p:sp>
      <p:sp>
        <p:nvSpPr>
          <p:cNvPr id="16" name="Round Diagonal Corner Rectangle 7">
            <a:extLst>
              <a:ext uri="{FF2B5EF4-FFF2-40B4-BE49-F238E27FC236}">
                <a16:creationId xmlns:a16="http://schemas.microsoft.com/office/drawing/2014/main" id="{3FC6427C-E6F6-9E70-A8A5-E03F4B7EAED4}"/>
              </a:ext>
            </a:extLst>
          </p:cNvPr>
          <p:cNvSpPr/>
          <p:nvPr/>
        </p:nvSpPr>
        <p:spPr>
          <a:xfrm>
            <a:off x="1889775" y="5773807"/>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SHRADDHA WAGHMARE</a:t>
            </a:r>
          </a:p>
        </p:txBody>
      </p:sp>
      <p:sp>
        <p:nvSpPr>
          <p:cNvPr id="17" name="Round Diagonal Corner Rectangle 8">
            <a:extLst>
              <a:ext uri="{FF2B5EF4-FFF2-40B4-BE49-F238E27FC236}">
                <a16:creationId xmlns:a16="http://schemas.microsoft.com/office/drawing/2014/main" id="{E40315E8-696C-D2DB-FB53-A0AF7CBD8495}"/>
              </a:ext>
            </a:extLst>
          </p:cNvPr>
          <p:cNvSpPr/>
          <p:nvPr/>
        </p:nvSpPr>
        <p:spPr>
          <a:xfrm>
            <a:off x="5130135" y="5773807"/>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RIAH PRAKASH</a:t>
            </a:r>
          </a:p>
        </p:txBody>
      </p:sp>
    </p:spTree>
    <p:extLst>
      <p:ext uri="{BB962C8B-B14F-4D97-AF65-F5344CB8AC3E}">
        <p14:creationId xmlns:p14="http://schemas.microsoft.com/office/powerpoint/2010/main" val="3993946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44282">
        <p15:prstTrans prst="curtains"/>
      </p:transition>
    </mc:Choice>
    <mc:Fallback xmlns="">
      <p:transition spd="slow" advTm="442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32"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out)">
                                      <p:cBhvr>
                                        <p:cTn id="13" dur="2000"/>
                                        <p:tgtEl>
                                          <p:spTgt spid="3"/>
                                        </p:tgtEl>
                                      </p:cBhvr>
                                    </p:animEffect>
                                  </p:childTnLst>
                                </p:cTn>
                              </p:par>
                            </p:childTnLst>
                          </p:cTn>
                        </p:par>
                        <p:par>
                          <p:cTn id="14" fill="hold">
                            <p:stCondLst>
                              <p:cond delay="3000"/>
                            </p:stCondLst>
                            <p:childTnLst>
                              <p:par>
                                <p:cTn id="15" presetID="6" presetClass="entr" presetSubtype="32" fill="hold" grpId="0" nodeType="after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circle(out)">
                                      <p:cBhvr>
                                        <p:cTn id="17" dur="2000"/>
                                        <p:tgtEl>
                                          <p:spTgt spid="7"/>
                                        </p:tgtEl>
                                      </p:cBhvr>
                                    </p:animEffect>
                                  </p:childTnLst>
                                </p:cTn>
                              </p:par>
                            </p:childTnLst>
                          </p:cTn>
                        </p:par>
                        <p:par>
                          <p:cTn id="18" fill="hold">
                            <p:stCondLst>
                              <p:cond delay="5250"/>
                            </p:stCondLst>
                            <p:childTnLst>
                              <p:par>
                                <p:cTn id="19" presetID="6" presetClass="entr" presetSubtype="32" fill="hold" grpId="0" nodeType="afterEffect">
                                  <p:stCondLst>
                                    <p:cond delay="250"/>
                                  </p:stCondLst>
                                  <p:childTnLst>
                                    <p:set>
                                      <p:cBhvr>
                                        <p:cTn id="20" dur="1" fill="hold">
                                          <p:stCondLst>
                                            <p:cond delay="0"/>
                                          </p:stCondLst>
                                        </p:cTn>
                                        <p:tgtEl>
                                          <p:spTgt spid="8"/>
                                        </p:tgtEl>
                                        <p:attrNameLst>
                                          <p:attrName>style.visibility</p:attrName>
                                        </p:attrNameLst>
                                      </p:cBhvr>
                                      <p:to>
                                        <p:strVal val="visible"/>
                                      </p:to>
                                    </p:set>
                                    <p:animEffect transition="in" filter="circle(out)">
                                      <p:cBhvr>
                                        <p:cTn id="21" dur="2000"/>
                                        <p:tgtEl>
                                          <p:spTgt spid="8"/>
                                        </p:tgtEl>
                                      </p:cBhvr>
                                    </p:animEffect>
                                  </p:childTnLst>
                                </p:cTn>
                              </p:par>
                            </p:childTnLst>
                          </p:cTn>
                        </p:par>
                        <p:par>
                          <p:cTn id="22" fill="hold">
                            <p:stCondLst>
                              <p:cond delay="7500"/>
                            </p:stCondLst>
                            <p:childTnLst>
                              <p:par>
                                <p:cTn id="23" presetID="6" presetClass="entr" presetSubtype="3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circle(out)">
                                      <p:cBhvr>
                                        <p:cTn id="25" dur="2000"/>
                                        <p:tgtEl>
                                          <p:spTgt spid="9"/>
                                        </p:tgtEl>
                                      </p:cBhvr>
                                    </p:animEffect>
                                  </p:childTnLst>
                                </p:cTn>
                              </p:par>
                            </p:childTnLst>
                          </p:cTn>
                        </p:par>
                        <p:par>
                          <p:cTn id="26" fill="hold">
                            <p:stCondLst>
                              <p:cond delay="9750"/>
                            </p:stCondLst>
                            <p:childTnLst>
                              <p:par>
                                <p:cTn id="27" presetID="6" presetClass="entr" presetSubtype="32"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circle(out)">
                                      <p:cBhvr>
                                        <p:cTn id="29" dur="2000"/>
                                        <p:tgtEl>
                                          <p:spTgt spid="10"/>
                                        </p:tgtEl>
                                      </p:cBhvr>
                                    </p:animEffect>
                                  </p:childTnLst>
                                </p:cTn>
                              </p:par>
                            </p:childTnLst>
                          </p:cTn>
                        </p:par>
                        <p:par>
                          <p:cTn id="30" fill="hold">
                            <p:stCondLst>
                              <p:cond delay="12000"/>
                            </p:stCondLst>
                            <p:childTnLst>
                              <p:par>
                                <p:cTn id="31" presetID="6" presetClass="entr" presetSubtype="32" fill="hold" grpId="0" nodeType="afterEffect">
                                  <p:stCondLst>
                                    <p:cond delay="250"/>
                                  </p:stCondLst>
                                  <p:childTnLst>
                                    <p:set>
                                      <p:cBhvr>
                                        <p:cTn id="32" dur="1" fill="hold">
                                          <p:stCondLst>
                                            <p:cond delay="0"/>
                                          </p:stCondLst>
                                        </p:cTn>
                                        <p:tgtEl>
                                          <p:spTgt spid="11"/>
                                        </p:tgtEl>
                                        <p:attrNameLst>
                                          <p:attrName>style.visibility</p:attrName>
                                        </p:attrNameLst>
                                      </p:cBhvr>
                                      <p:to>
                                        <p:strVal val="visible"/>
                                      </p:to>
                                    </p:set>
                                    <p:animEffect transition="in" filter="circle(out)">
                                      <p:cBhvr>
                                        <p:cTn id="33" dur="2000"/>
                                        <p:tgtEl>
                                          <p:spTgt spid="11"/>
                                        </p:tgtEl>
                                      </p:cBhvr>
                                    </p:animEffect>
                                  </p:childTnLst>
                                </p:cTn>
                              </p:par>
                            </p:childTnLst>
                          </p:cTn>
                        </p:par>
                        <p:par>
                          <p:cTn id="34" fill="hold">
                            <p:stCondLst>
                              <p:cond delay="14250"/>
                            </p:stCondLst>
                            <p:childTnLst>
                              <p:par>
                                <p:cTn id="35" presetID="6" presetClass="entr" presetSubtype="32" fill="hold" grpId="0" nodeType="afterEffect">
                                  <p:stCondLst>
                                    <p:cond delay="250"/>
                                  </p:stCondLst>
                                  <p:childTnLst>
                                    <p:set>
                                      <p:cBhvr>
                                        <p:cTn id="36" dur="1" fill="hold">
                                          <p:stCondLst>
                                            <p:cond delay="0"/>
                                          </p:stCondLst>
                                        </p:cTn>
                                        <p:tgtEl>
                                          <p:spTgt spid="12"/>
                                        </p:tgtEl>
                                        <p:attrNameLst>
                                          <p:attrName>style.visibility</p:attrName>
                                        </p:attrNameLst>
                                      </p:cBhvr>
                                      <p:to>
                                        <p:strVal val="visible"/>
                                      </p:to>
                                    </p:set>
                                    <p:animEffect transition="in" filter="circle(out)">
                                      <p:cBhvr>
                                        <p:cTn id="37" dur="2000"/>
                                        <p:tgtEl>
                                          <p:spTgt spid="12"/>
                                        </p:tgtEl>
                                      </p:cBhvr>
                                    </p:animEffect>
                                  </p:childTnLst>
                                </p:cTn>
                              </p:par>
                            </p:childTnLst>
                          </p:cTn>
                        </p:par>
                        <p:par>
                          <p:cTn id="38" fill="hold">
                            <p:stCondLst>
                              <p:cond delay="16500"/>
                            </p:stCondLst>
                            <p:childTnLst>
                              <p:par>
                                <p:cTn id="39" presetID="6" presetClass="entr" presetSubtype="32" fill="hold" grpId="0" nodeType="afterEffect">
                                  <p:stCondLst>
                                    <p:cond delay="250"/>
                                  </p:stCondLst>
                                  <p:childTnLst>
                                    <p:set>
                                      <p:cBhvr>
                                        <p:cTn id="40" dur="1" fill="hold">
                                          <p:stCondLst>
                                            <p:cond delay="0"/>
                                          </p:stCondLst>
                                        </p:cTn>
                                        <p:tgtEl>
                                          <p:spTgt spid="13"/>
                                        </p:tgtEl>
                                        <p:attrNameLst>
                                          <p:attrName>style.visibility</p:attrName>
                                        </p:attrNameLst>
                                      </p:cBhvr>
                                      <p:to>
                                        <p:strVal val="visible"/>
                                      </p:to>
                                    </p:set>
                                    <p:animEffect transition="in" filter="circle(out)">
                                      <p:cBhvr>
                                        <p:cTn id="41" dur="2000"/>
                                        <p:tgtEl>
                                          <p:spTgt spid="13"/>
                                        </p:tgtEl>
                                      </p:cBhvr>
                                    </p:animEffect>
                                  </p:childTnLst>
                                </p:cTn>
                              </p:par>
                            </p:childTnLst>
                          </p:cTn>
                        </p:par>
                        <p:par>
                          <p:cTn id="42" fill="hold">
                            <p:stCondLst>
                              <p:cond delay="18750"/>
                            </p:stCondLst>
                            <p:childTnLst>
                              <p:par>
                                <p:cTn id="43" presetID="6" presetClass="entr" presetSubtype="32" fill="hold" grpId="0" nodeType="afterEffect">
                                  <p:stCondLst>
                                    <p:cond delay="250"/>
                                  </p:stCondLst>
                                  <p:childTnLst>
                                    <p:set>
                                      <p:cBhvr>
                                        <p:cTn id="44" dur="1" fill="hold">
                                          <p:stCondLst>
                                            <p:cond delay="0"/>
                                          </p:stCondLst>
                                        </p:cTn>
                                        <p:tgtEl>
                                          <p:spTgt spid="2"/>
                                        </p:tgtEl>
                                        <p:attrNameLst>
                                          <p:attrName>style.visibility</p:attrName>
                                        </p:attrNameLst>
                                      </p:cBhvr>
                                      <p:to>
                                        <p:strVal val="visible"/>
                                      </p:to>
                                    </p:set>
                                    <p:animEffect transition="in" filter="circle(out)">
                                      <p:cBhvr>
                                        <p:cTn id="45" dur="2000"/>
                                        <p:tgtEl>
                                          <p:spTgt spid="2"/>
                                        </p:tgtEl>
                                      </p:cBhvr>
                                    </p:animEffect>
                                  </p:childTnLst>
                                </p:cTn>
                              </p:par>
                            </p:childTnLst>
                          </p:cTn>
                        </p:par>
                        <p:par>
                          <p:cTn id="46" fill="hold">
                            <p:stCondLst>
                              <p:cond delay="21000"/>
                            </p:stCondLst>
                            <p:childTnLst>
                              <p:par>
                                <p:cTn id="47" presetID="6" presetClass="entr" presetSubtype="32" fill="hold" grpId="0" nodeType="afterEffect">
                                  <p:stCondLst>
                                    <p:cond delay="250"/>
                                  </p:stCondLst>
                                  <p:childTnLst>
                                    <p:set>
                                      <p:cBhvr>
                                        <p:cTn id="48" dur="1" fill="hold">
                                          <p:stCondLst>
                                            <p:cond delay="0"/>
                                          </p:stCondLst>
                                        </p:cTn>
                                        <p:tgtEl>
                                          <p:spTgt spid="4"/>
                                        </p:tgtEl>
                                        <p:attrNameLst>
                                          <p:attrName>style.visibility</p:attrName>
                                        </p:attrNameLst>
                                      </p:cBhvr>
                                      <p:to>
                                        <p:strVal val="visible"/>
                                      </p:to>
                                    </p:set>
                                    <p:animEffect transition="in" filter="circle(out)">
                                      <p:cBhvr>
                                        <p:cTn id="49" dur="2000"/>
                                        <p:tgtEl>
                                          <p:spTgt spid="4"/>
                                        </p:tgtEl>
                                      </p:cBhvr>
                                    </p:animEffect>
                                  </p:childTnLst>
                                </p:cTn>
                              </p:par>
                            </p:childTnLst>
                          </p:cTn>
                        </p:par>
                        <p:par>
                          <p:cTn id="50" fill="hold">
                            <p:stCondLst>
                              <p:cond delay="23250"/>
                            </p:stCondLst>
                            <p:childTnLst>
                              <p:par>
                                <p:cTn id="51" presetID="6" presetClass="entr" presetSubtype="32" fill="hold" grpId="0" nodeType="afterEffect">
                                  <p:stCondLst>
                                    <p:cond delay="250"/>
                                  </p:stCondLst>
                                  <p:childTnLst>
                                    <p:set>
                                      <p:cBhvr>
                                        <p:cTn id="52" dur="1" fill="hold">
                                          <p:stCondLst>
                                            <p:cond delay="0"/>
                                          </p:stCondLst>
                                        </p:cTn>
                                        <p:tgtEl>
                                          <p:spTgt spid="14"/>
                                        </p:tgtEl>
                                        <p:attrNameLst>
                                          <p:attrName>style.visibility</p:attrName>
                                        </p:attrNameLst>
                                      </p:cBhvr>
                                      <p:to>
                                        <p:strVal val="visible"/>
                                      </p:to>
                                    </p:set>
                                    <p:animEffect transition="in" filter="circle(out)">
                                      <p:cBhvr>
                                        <p:cTn id="53" dur="2000"/>
                                        <p:tgtEl>
                                          <p:spTgt spid="14"/>
                                        </p:tgtEl>
                                      </p:cBhvr>
                                    </p:animEffect>
                                  </p:childTnLst>
                                </p:cTn>
                              </p:par>
                            </p:childTnLst>
                          </p:cTn>
                        </p:par>
                        <p:par>
                          <p:cTn id="54" fill="hold">
                            <p:stCondLst>
                              <p:cond delay="25500"/>
                            </p:stCondLst>
                            <p:childTnLst>
                              <p:par>
                                <p:cTn id="55" presetID="6" presetClass="entr" presetSubtype="32" fill="hold" grpId="0" nodeType="afterEffect">
                                  <p:stCondLst>
                                    <p:cond delay="250"/>
                                  </p:stCondLst>
                                  <p:childTnLst>
                                    <p:set>
                                      <p:cBhvr>
                                        <p:cTn id="56" dur="1" fill="hold">
                                          <p:stCondLst>
                                            <p:cond delay="0"/>
                                          </p:stCondLst>
                                        </p:cTn>
                                        <p:tgtEl>
                                          <p:spTgt spid="15"/>
                                        </p:tgtEl>
                                        <p:attrNameLst>
                                          <p:attrName>style.visibility</p:attrName>
                                        </p:attrNameLst>
                                      </p:cBhvr>
                                      <p:to>
                                        <p:strVal val="visible"/>
                                      </p:to>
                                    </p:set>
                                    <p:animEffect transition="in" filter="circle(out)">
                                      <p:cBhvr>
                                        <p:cTn id="57" dur="2000"/>
                                        <p:tgtEl>
                                          <p:spTgt spid="15"/>
                                        </p:tgtEl>
                                      </p:cBhvr>
                                    </p:animEffect>
                                  </p:childTnLst>
                                </p:cTn>
                              </p:par>
                            </p:childTnLst>
                          </p:cTn>
                        </p:par>
                        <p:par>
                          <p:cTn id="58" fill="hold">
                            <p:stCondLst>
                              <p:cond delay="27750"/>
                            </p:stCondLst>
                            <p:childTnLst>
                              <p:par>
                                <p:cTn id="59" presetID="6" presetClass="entr" presetSubtype="32" fill="hold" grpId="0" nodeType="afterEffect">
                                  <p:stCondLst>
                                    <p:cond delay="250"/>
                                  </p:stCondLst>
                                  <p:childTnLst>
                                    <p:set>
                                      <p:cBhvr>
                                        <p:cTn id="60" dur="1" fill="hold">
                                          <p:stCondLst>
                                            <p:cond delay="0"/>
                                          </p:stCondLst>
                                        </p:cTn>
                                        <p:tgtEl>
                                          <p:spTgt spid="16"/>
                                        </p:tgtEl>
                                        <p:attrNameLst>
                                          <p:attrName>style.visibility</p:attrName>
                                        </p:attrNameLst>
                                      </p:cBhvr>
                                      <p:to>
                                        <p:strVal val="visible"/>
                                      </p:to>
                                    </p:set>
                                    <p:animEffect transition="in" filter="circle(out)">
                                      <p:cBhvr>
                                        <p:cTn id="61" dur="2000"/>
                                        <p:tgtEl>
                                          <p:spTgt spid="16"/>
                                        </p:tgtEl>
                                      </p:cBhvr>
                                    </p:animEffect>
                                  </p:childTnLst>
                                </p:cTn>
                              </p:par>
                            </p:childTnLst>
                          </p:cTn>
                        </p:par>
                        <p:par>
                          <p:cTn id="62" fill="hold">
                            <p:stCondLst>
                              <p:cond delay="30000"/>
                            </p:stCondLst>
                            <p:childTnLst>
                              <p:par>
                                <p:cTn id="63" presetID="6" presetClass="entr" presetSubtype="32" fill="hold" grpId="0" nodeType="afterEffect">
                                  <p:stCondLst>
                                    <p:cond delay="250"/>
                                  </p:stCondLst>
                                  <p:childTnLst>
                                    <p:set>
                                      <p:cBhvr>
                                        <p:cTn id="64" dur="1" fill="hold">
                                          <p:stCondLst>
                                            <p:cond delay="0"/>
                                          </p:stCondLst>
                                        </p:cTn>
                                        <p:tgtEl>
                                          <p:spTgt spid="17"/>
                                        </p:tgtEl>
                                        <p:attrNameLst>
                                          <p:attrName>style.visibility</p:attrName>
                                        </p:attrNameLst>
                                      </p:cBhvr>
                                      <p:to>
                                        <p:strVal val="visible"/>
                                      </p:to>
                                    </p:set>
                                    <p:animEffect transition="in" filter="circle(out)">
                                      <p:cBhvr>
                                        <p:cTn id="65"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P spid="12" grpId="0" animBg="1"/>
      <p:bldP spid="13" grpId="0" animBg="1"/>
      <p:bldP spid="18" grpId="0"/>
      <p:bldP spid="2" grpId="0" animBg="1"/>
      <p:bldP spid="4" grpId="0" animBg="1"/>
      <p:bldP spid="14" grpId="0" animBg="1"/>
      <p:bldP spid="15" grpId="0" animBg="1"/>
      <p:bldP spid="16"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14CFE66-5C43-3531-409C-FFC1C69627AA}"/>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18596"/>
            <a:ext cx="12192000" cy="687659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6" name="Rectangle 2"/>
          <p:cNvSpPr txBox="1">
            <a:spLocks noChangeArrowheads="1"/>
          </p:cNvSpPr>
          <p:nvPr/>
        </p:nvSpPr>
        <p:spPr>
          <a:xfrm>
            <a:off x="2423592" y="1916832"/>
            <a:ext cx="5832648" cy="3312367"/>
          </a:xfrm>
          <a:prstGeom prst="rect">
            <a:avLst/>
          </a:prstGeom>
          <a:effectLst>
            <a:glow rad="63500">
              <a:schemeClr val="accent1">
                <a:satMod val="175000"/>
                <a:alpha val="40000"/>
              </a:schemeClr>
            </a:glow>
          </a:effectLst>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5000" b="1" dirty="0">
                <a:solidFill>
                  <a:srgbClr val="128CB0"/>
                </a:solidFill>
                <a:latin typeface="Arial Black" panose="020B0A04020102020204" pitchFamily="34" charset="0"/>
                <a:cs typeface="Calibri" panose="020F0502020204030204" pitchFamily="34" charset="0"/>
              </a:rPr>
              <a:t>Well Done to the winners… </a:t>
            </a:r>
            <a:r>
              <a:rPr lang="en-US" sz="5000" b="1" dirty="0">
                <a:solidFill>
                  <a:schemeClr val="tx1"/>
                </a:solidFill>
                <a:latin typeface="Arial Black" panose="020B0A04020102020204" pitchFamily="34" charset="0"/>
                <a:cs typeface="Calibri" panose="020F0502020204030204" pitchFamily="34" charset="0"/>
              </a:rPr>
              <a:t>– </a:t>
            </a:r>
            <a:r>
              <a:rPr lang="en-US" sz="5000" b="1" dirty="0">
                <a:solidFill>
                  <a:srgbClr val="F8971C"/>
                </a:solidFill>
                <a:latin typeface="Arial Black" panose="020B0A04020102020204" pitchFamily="34" charset="0"/>
                <a:cs typeface="Calibri" panose="020F0502020204030204" pitchFamily="34" charset="0"/>
              </a:rPr>
              <a:t>…Good Luck for May’23</a:t>
            </a:r>
          </a:p>
        </p:txBody>
      </p:sp>
    </p:spTree>
    <p:extLst>
      <p:ext uri="{BB962C8B-B14F-4D97-AF65-F5344CB8AC3E}">
        <p14:creationId xmlns:p14="http://schemas.microsoft.com/office/powerpoint/2010/main" val="18006035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9185">
        <p15:prstTrans prst="curtains"/>
      </p:transition>
    </mc:Choice>
    <mc:Fallback xmlns="">
      <p:transition spd="slow" advTm="91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4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991544" y="1844824"/>
            <a:ext cx="5472608" cy="3436069"/>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6500" b="1" dirty="0">
                <a:solidFill>
                  <a:srgbClr val="128CB0"/>
                </a:solidFill>
                <a:latin typeface="Arial Black" panose="020B0A04020102020204" pitchFamily="34" charset="0"/>
                <a:cs typeface="Calibri" panose="020F0502020204030204" pitchFamily="34" charset="0"/>
              </a:rPr>
              <a:t>Ace</a:t>
            </a:r>
            <a:r>
              <a:rPr lang="en-US" sz="6500" b="1" dirty="0">
                <a:solidFill>
                  <a:srgbClr val="F8971C"/>
                </a:solidFill>
                <a:latin typeface="Arial Black" panose="020B0A04020102020204" pitchFamily="34" charset="0"/>
                <a:cs typeface="Calibri" panose="020F0502020204030204" pitchFamily="34" charset="0"/>
              </a:rPr>
              <a:t>Ngage</a:t>
            </a:r>
          </a:p>
          <a:p>
            <a:pPr algn="ctr" eaLnBrk="1" hangingPunct="1">
              <a:defRPr/>
            </a:pPr>
            <a:r>
              <a:rPr lang="en-US" sz="5000" b="1" dirty="0">
                <a:solidFill>
                  <a:srgbClr val="FFDA65"/>
                </a:solidFill>
                <a:latin typeface="Broadway" panose="04040905080B02020502" pitchFamily="82" charset="0"/>
                <a:cs typeface="Calibri" panose="020F0502020204030204" pitchFamily="34" charset="0"/>
              </a:rPr>
              <a:t>Dec’22 Performance Awards</a:t>
            </a:r>
          </a:p>
        </p:txBody>
      </p:sp>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pic>
        <p:nvPicPr>
          <p:cNvPr id="2" name="Sample Music - NEW">
            <a:hlinkClick r:id="" action="ppaction://media"/>
            <a:extLst>
              <a:ext uri="{FF2B5EF4-FFF2-40B4-BE49-F238E27FC236}">
                <a16:creationId xmlns:a16="http://schemas.microsoft.com/office/drawing/2014/main" id="{CC006D6F-21BE-CC57-1883-CEAFCB590A0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12624" y="6468317"/>
            <a:ext cx="244475" cy="244475"/>
          </a:xfrm>
          <a:prstGeom prst="rect">
            <a:avLst/>
          </a:prstGeom>
        </p:spPr>
      </p:pic>
      <p:pic>
        <p:nvPicPr>
          <p:cNvPr id="7" name="Picture 6" descr="Background pattern&#10;&#10;Description automatically generated">
            <a:extLst>
              <a:ext uri="{FF2B5EF4-FFF2-40B4-BE49-F238E27FC236}">
                <a16:creationId xmlns:a16="http://schemas.microsoft.com/office/drawing/2014/main" id="{F00B6ED0-5512-56E6-2E66-A174E2D56707}"/>
              </a:ext>
            </a:extLst>
          </p:cNvPr>
          <p:cNvPicPr>
            <a:picLocks noChangeAspect="1"/>
          </p:cNvPicPr>
          <p:nvPr/>
        </p:nvPicPr>
        <p:blipFill rotWithShape="1">
          <a:blip r:embed="rId9">
            <a:extLst>
              <a:ext uri="{28A0092B-C50C-407E-A947-70E740481C1C}">
                <a14:useLocalDpi xmlns:a14="http://schemas.microsoft.com/office/drawing/2010/main" val="0"/>
              </a:ext>
            </a:extLst>
          </a:blip>
          <a:srcRect b="4851"/>
          <a:stretch/>
        </p:blipFill>
        <p:spPr>
          <a:xfrm>
            <a:off x="0" y="0"/>
            <a:ext cx="12192000" cy="6858000"/>
          </a:xfrm>
          <a:prstGeom prst="rect">
            <a:avLst/>
          </a:prstGeom>
        </p:spPr>
      </p:pic>
      <p:sp>
        <p:nvSpPr>
          <p:cNvPr id="13" name="Rectangle 2">
            <a:extLst>
              <a:ext uri="{FF2B5EF4-FFF2-40B4-BE49-F238E27FC236}">
                <a16:creationId xmlns:a16="http://schemas.microsoft.com/office/drawing/2014/main" id="{AF21BF1B-FFD4-0167-F5C2-0BE90AC7D1B9}"/>
              </a:ext>
            </a:extLst>
          </p:cNvPr>
          <p:cNvSpPr txBox="1">
            <a:spLocks noChangeArrowheads="1"/>
          </p:cNvSpPr>
          <p:nvPr/>
        </p:nvSpPr>
        <p:spPr>
          <a:xfrm>
            <a:off x="2207568" y="1988839"/>
            <a:ext cx="7776864" cy="2880321"/>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6500" b="1" dirty="0">
                <a:solidFill>
                  <a:srgbClr val="128CB0"/>
                </a:solidFill>
                <a:latin typeface="Arial Black" panose="020B0A04020102020204" pitchFamily="34" charset="0"/>
                <a:cs typeface="Calibri" panose="020F0502020204030204" pitchFamily="34" charset="0"/>
              </a:rPr>
              <a:t>Ace</a:t>
            </a:r>
            <a:r>
              <a:rPr lang="en-US" sz="6500" b="1" dirty="0">
                <a:solidFill>
                  <a:srgbClr val="F8971C"/>
                </a:solidFill>
                <a:latin typeface="Arial Black" panose="020B0A04020102020204" pitchFamily="34" charset="0"/>
                <a:cs typeface="Calibri" panose="020F0502020204030204" pitchFamily="34" charset="0"/>
              </a:rPr>
              <a:t>Ngage</a:t>
            </a:r>
          </a:p>
          <a:p>
            <a:pPr algn="ctr" eaLnBrk="1" hangingPunct="1">
              <a:defRPr/>
            </a:pPr>
            <a:r>
              <a:rPr lang="en-US" sz="5000" b="1" dirty="0">
                <a:solidFill>
                  <a:srgbClr val="FFDA65"/>
                </a:solidFill>
                <a:latin typeface="Broadway" panose="04040905080B02020502" pitchFamily="82" charset="0"/>
                <a:cs typeface="Calibri" panose="020F0502020204030204" pitchFamily="34" charset="0"/>
              </a:rPr>
              <a:t>Apr’23 </a:t>
            </a:r>
          </a:p>
          <a:p>
            <a:pPr algn="ctr" eaLnBrk="1" hangingPunct="1">
              <a:defRPr/>
            </a:pPr>
            <a:r>
              <a:rPr lang="en-US" sz="5000" b="1" dirty="0">
                <a:solidFill>
                  <a:srgbClr val="FFDA65"/>
                </a:solidFill>
                <a:latin typeface="Broadway" panose="04040905080B02020502" pitchFamily="82" charset="0"/>
                <a:cs typeface="Calibri" panose="020F0502020204030204" pitchFamily="34" charset="0"/>
              </a:rPr>
              <a:t>Performance Awards</a:t>
            </a:r>
          </a:p>
        </p:txBody>
      </p:sp>
      <p:pic>
        <p:nvPicPr>
          <p:cNvPr id="16" name="Picture 15">
            <a:extLst>
              <a:ext uri="{FF2B5EF4-FFF2-40B4-BE49-F238E27FC236}">
                <a16:creationId xmlns:a16="http://schemas.microsoft.com/office/drawing/2014/main" id="{C992976F-87D0-275C-F97F-F7857523137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13245"/>
            <a:ext cx="1448338" cy="720078"/>
          </a:xfrm>
          <a:prstGeom prst="rect">
            <a:avLst/>
          </a:prstGeom>
        </p:spPr>
      </p:pic>
      <p:pic>
        <p:nvPicPr>
          <p:cNvPr id="3" name="Bones Music">
            <a:hlinkClick r:id="" action="ppaction://media"/>
            <a:extLst>
              <a:ext uri="{FF2B5EF4-FFF2-40B4-BE49-F238E27FC236}">
                <a16:creationId xmlns:a16="http://schemas.microsoft.com/office/drawing/2014/main" id="{2B4E8F1E-9E9D-F4CA-8CB9-DAA324013269}"/>
              </a:ext>
            </a:extLst>
          </p:cNvPr>
          <p:cNvPicPr>
            <a:picLocks noChangeAspect="1"/>
          </p:cNvPicPr>
          <p:nvPr>
            <a:audioFile r:link="rId3"/>
            <p:extLst>
              <p:ext uri="{DAA4B4D4-6D71-4841-9C94-3DE7FCFB9230}">
                <p14:media xmlns:p14="http://schemas.microsoft.com/office/powerpoint/2010/main" r:embed="rId4">
                  <p14:trim st="3500"/>
                </p14:media>
              </p:ext>
            </p:extLst>
          </p:nvPr>
        </p:nvPicPr>
        <p:blipFill>
          <a:blip r:embed="rId8"/>
          <a:stretch>
            <a:fillRect/>
          </a:stretch>
        </p:blipFill>
        <p:spPr>
          <a:xfrm>
            <a:off x="11794241" y="6563892"/>
            <a:ext cx="244475" cy="244475"/>
          </a:xfrm>
          <a:prstGeom prst="rect">
            <a:avLst/>
          </a:prstGeom>
        </p:spPr>
      </p:pic>
    </p:spTree>
    <p:extLst>
      <p:ext uri="{BB962C8B-B14F-4D97-AF65-F5344CB8AC3E}">
        <p14:creationId xmlns:p14="http://schemas.microsoft.com/office/powerpoint/2010/main" val="3626871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9661">
        <p15:prstTrans prst="curtains"/>
      </p:transition>
    </mc:Choice>
    <mc:Fallback xmlns="">
      <p:transition spd="slow" advTm="96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25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750"/>
                            </p:stCondLst>
                            <p:childTnLst>
                              <p:par>
                                <p:cTn id="12" presetID="1" presetClass="mediacall" presetSubtype="0" fill="hold" nodeType="afterEffect">
                                  <p:stCondLst>
                                    <p:cond delay="0"/>
                                  </p:stCondLst>
                                  <p:childTnLst>
                                    <p:cmd type="call" cmd="playFrom(0.0)">
                                      <p:cBhvr>
                                        <p:cTn id="13"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14" repeatCount="indefinite" fill="hold" display="0">
                  <p:stCondLst>
                    <p:cond delay="indefinite"/>
                  </p:stCondLst>
                  <p:endCondLst>
                    <p:cond evt="onStopAudio" delay="0">
                      <p:tgtEl>
                        <p:sldTgt/>
                      </p:tgtEl>
                    </p:cond>
                  </p:endCondLst>
                </p:cTn>
                <p:tgtEl>
                  <p:spTgt spid="2"/>
                </p:tgtEl>
              </p:cMediaNode>
            </p:audio>
            <p:audio>
              <p:cMediaNode vol="10366" numSld="999" showWhenStopped="0">
                <p:cTn id="15" repeatCount="indefinite" fill="hold" display="0">
                  <p:stCondLst>
                    <p:cond delay="indefinite"/>
                  </p:stCondLst>
                  <p:endCondLst>
                    <p:cond evt="onStopAudio" delay="0">
                      <p:tgtEl>
                        <p:sldTgt/>
                      </p:tgtEl>
                    </p:cond>
                  </p:endCondLst>
                </p:cTn>
                <p:tgtEl>
                  <p:spTgt spid="3"/>
                </p:tgtEl>
              </p:cMediaNode>
            </p:audio>
          </p:childTnLst>
        </p:cTn>
      </p:par>
    </p:tnLst>
    <p:bldLst>
      <p:bldP spid="6" grpId="0"/>
      <p:bldP spid="13" grpId="0"/>
    </p:bldLst>
  </p:timing>
  <p:extLst>
    <p:ext uri="{E180D4A7-C9FB-4DFB-919C-405C955672EB}">
      <p14:showEvtLst xmlns:p14="http://schemas.microsoft.com/office/powerpoint/2010/main">
        <p14:playEvt time="1327" objId="5"/>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A4EE70B-ECA5-3FB4-B86C-92D5967B4F1E}"/>
              </a:ext>
            </a:extLst>
          </p:cNvPr>
          <p:cNvGrpSpPr/>
          <p:nvPr/>
        </p:nvGrpSpPr>
        <p:grpSpPr>
          <a:xfrm>
            <a:off x="0" y="0"/>
            <a:ext cx="12192000" cy="6858000"/>
            <a:chOff x="0" y="-18595"/>
            <a:chExt cx="12192000" cy="6858000"/>
          </a:xfrm>
        </p:grpSpPr>
        <p:grpSp>
          <p:nvGrpSpPr>
            <p:cNvPr id="2" name="Group 1">
              <a:extLst>
                <a:ext uri="{FF2B5EF4-FFF2-40B4-BE49-F238E27FC236}">
                  <a16:creationId xmlns:a16="http://schemas.microsoft.com/office/drawing/2014/main" id="{9A35FE8D-F04A-7F46-4727-7E4E48274E8F}"/>
                </a:ext>
              </a:extLst>
            </p:cNvPr>
            <p:cNvGrpSpPr/>
            <p:nvPr/>
          </p:nvGrpSpPr>
          <p:grpSpPr>
            <a:xfrm>
              <a:off x="0" y="-18595"/>
              <a:ext cx="12192000" cy="6858000"/>
              <a:chOff x="0" y="0"/>
              <a:chExt cx="12192000" cy="6858000"/>
            </a:xfrm>
          </p:grpSpPr>
          <p:pic>
            <p:nvPicPr>
              <p:cNvPr id="4" name="Picture 3" descr="Background pattern&#10;&#10;Description automatically generated">
                <a:extLst>
                  <a:ext uri="{FF2B5EF4-FFF2-40B4-BE49-F238E27FC236}">
                    <a16:creationId xmlns:a16="http://schemas.microsoft.com/office/drawing/2014/main" id="{48B92B4E-13CC-27C7-BCB3-D0E2FE6642AB}"/>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5" name="Picture 4" descr="Logo&#10;&#10;Description automatically generated">
                <a:extLst>
                  <a:ext uri="{FF2B5EF4-FFF2-40B4-BE49-F238E27FC236}">
                    <a16:creationId xmlns:a16="http://schemas.microsoft.com/office/drawing/2014/main" id="{4349E059-1ADB-E12F-2321-B58429508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17" name="Picture 16"/>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9" name="Picture 8" descr="Shape, circle&#10;&#10;Description automatically generated">
              <a:extLst>
                <a:ext uri="{FF2B5EF4-FFF2-40B4-BE49-F238E27FC236}">
                  <a16:creationId xmlns:a16="http://schemas.microsoft.com/office/drawing/2014/main" id="{3D5D9736-87E8-356C-9823-B1BBD4ECCF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2" name="Wave 21"/>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CHAYA RAMESH</a:t>
            </a:r>
          </a:p>
        </p:txBody>
      </p:sp>
      <p:sp>
        <p:nvSpPr>
          <p:cNvPr id="7" name="Up Ribbon 6"/>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6"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ACE PERFORMER</a:t>
            </a:r>
          </a:p>
        </p:txBody>
      </p:sp>
      <p:sp>
        <p:nvSpPr>
          <p:cNvPr id="18" name="TextBox 17"/>
          <p:cNvSpPr txBox="1"/>
          <p:nvPr/>
        </p:nvSpPr>
        <p:spPr>
          <a:xfrm>
            <a:off x="3818746" y="807670"/>
            <a:ext cx="5085565" cy="4832092"/>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And she tops the charts again! Chaya has performed brilliantly over the last 6 months. Consistency is her middle name, be it in her productivity or her quality.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It is rare to find a team member who is constantly on top of her game month on month. But Chaya does exactly that. Over the months, she has inspired other team members to reach for the stars too – in this case hitting &gt;190 interviews every month! Thank you for your efforts, Chaya!</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Its exciting to see you achieve your numbers every month ! Keep Rocking ! </a:t>
            </a:r>
          </a:p>
        </p:txBody>
      </p:sp>
      <p:pic>
        <p:nvPicPr>
          <p:cNvPr id="11" name="Picture 10" descr="A picture containing person, wall, person, indoor&#10;&#10;Description automatically generated">
            <a:extLst>
              <a:ext uri="{FF2B5EF4-FFF2-40B4-BE49-F238E27FC236}">
                <a16:creationId xmlns:a16="http://schemas.microsoft.com/office/drawing/2014/main" id="{A7FDDAD9-28AB-9A76-BBFA-42A62A58013E}"/>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591416" y="469776"/>
            <a:ext cx="2743200" cy="2743200"/>
          </a:xfrm>
          <a:prstGeom prst="ellipse">
            <a:avLst/>
          </a:prstGeom>
        </p:spPr>
      </p:pic>
    </p:spTree>
    <p:custDataLst>
      <p:tags r:id="rId1"/>
    </p:custDataLst>
    <p:extLst>
      <p:ext uri="{BB962C8B-B14F-4D97-AF65-F5344CB8AC3E}">
        <p14:creationId xmlns:p14="http://schemas.microsoft.com/office/powerpoint/2010/main" val="2452309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21119">
        <p15:prstTrans prst="curtains"/>
      </p:transition>
    </mc:Choice>
    <mc:Fallback xmlns="">
      <p:transition spd="slow" advTm="211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1000"/>
                                        <p:tgtEl>
                                          <p:spTgt spid="18"/>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circle(in)">
                                      <p:cBhvr>
                                        <p:cTn id="16" dur="2000"/>
                                        <p:tgtEl>
                                          <p:spTgt spid="22"/>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66CBC55-DBE9-99E1-2560-3E94DE7D286A}"/>
              </a:ext>
            </a:extLst>
          </p:cNvPr>
          <p:cNvGrpSpPr/>
          <p:nvPr/>
        </p:nvGrpSpPr>
        <p:grpSpPr>
          <a:xfrm>
            <a:off x="0" y="0"/>
            <a:ext cx="12192000" cy="6858000"/>
            <a:chOff x="0" y="-18595"/>
            <a:chExt cx="12192000" cy="6858000"/>
          </a:xfrm>
        </p:grpSpPr>
        <p:grpSp>
          <p:nvGrpSpPr>
            <p:cNvPr id="15" name="Group 14">
              <a:extLst>
                <a:ext uri="{FF2B5EF4-FFF2-40B4-BE49-F238E27FC236}">
                  <a16:creationId xmlns:a16="http://schemas.microsoft.com/office/drawing/2014/main" id="{91069C85-05AB-F024-A97C-EB39A5289C54}"/>
                </a:ext>
              </a:extLst>
            </p:cNvPr>
            <p:cNvGrpSpPr/>
            <p:nvPr/>
          </p:nvGrpSpPr>
          <p:grpSpPr>
            <a:xfrm>
              <a:off x="0" y="-18595"/>
              <a:ext cx="12192000" cy="6858000"/>
              <a:chOff x="0" y="0"/>
              <a:chExt cx="12192000" cy="6858000"/>
            </a:xfrm>
          </p:grpSpPr>
          <p:pic>
            <p:nvPicPr>
              <p:cNvPr id="23" name="Picture 22" descr="Background pattern&#10;&#10;Description automatically generated">
                <a:extLst>
                  <a:ext uri="{FF2B5EF4-FFF2-40B4-BE49-F238E27FC236}">
                    <a16:creationId xmlns:a16="http://schemas.microsoft.com/office/drawing/2014/main" id="{C47E3FF1-C16C-043D-781A-17252489F7F9}"/>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24" name="Picture 23" descr="Logo&#10;&#10;Description automatically generated">
                <a:extLst>
                  <a:ext uri="{FF2B5EF4-FFF2-40B4-BE49-F238E27FC236}">
                    <a16:creationId xmlns:a16="http://schemas.microsoft.com/office/drawing/2014/main" id="{E201A923-5D59-AC0D-7B1B-3F652ED168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20" name="Picture 19">
              <a:extLst>
                <a:ext uri="{FF2B5EF4-FFF2-40B4-BE49-F238E27FC236}">
                  <a16:creationId xmlns:a16="http://schemas.microsoft.com/office/drawing/2014/main" id="{729BD871-193C-82FC-B722-E8668ED9CB0E}"/>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22" name="Picture 21" descr="Shape, circle&#10;&#10;Description automatically generated">
              <a:extLst>
                <a:ext uri="{FF2B5EF4-FFF2-40B4-BE49-F238E27FC236}">
                  <a16:creationId xmlns:a16="http://schemas.microsoft.com/office/drawing/2014/main" id="{BCBC2C66-5BFA-DE97-ECC7-46B36DC003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17"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QUALITY PERFORMER</a:t>
            </a:r>
          </a:p>
        </p:txBody>
      </p:sp>
      <p:sp>
        <p:nvSpPr>
          <p:cNvPr id="18" name="Wave 17"/>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SWATHI M G</a:t>
            </a:r>
          </a:p>
        </p:txBody>
      </p:sp>
      <p:sp>
        <p:nvSpPr>
          <p:cNvPr id="19" name="Up Ribbon 18"/>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26" name="TextBox 25"/>
          <p:cNvSpPr txBox="1"/>
          <p:nvPr/>
        </p:nvSpPr>
        <p:spPr>
          <a:xfrm>
            <a:off x="3818746" y="829156"/>
            <a:ext cx="5085565" cy="4832092"/>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A mind blowing performance this month! With all 4 parameters in a bright green Swati has been the mainstay of the team.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Not just this month but every month. A  consistently a powerful team member, Swati’s contributions are highly impactful and valuable.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Truly appreciate all that you do for us. Our team has grown so much because of your contributions. Your dedication and hard work is awe inspiring!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Keep shining the way you do always! </a:t>
            </a:r>
            <a:endParaRPr lang="en-US" sz="2200" b="1" dirty="0">
              <a:solidFill>
                <a:schemeClr val="bg1"/>
              </a:solidFill>
              <a:latin typeface="Monotype Corsiva" panose="03010101010201010101" pitchFamily="66" charset="0"/>
              <a:cs typeface="Mongolian Baiti" panose="03000500000000000000" pitchFamily="66" charset="0"/>
            </a:endParaRPr>
          </a:p>
          <a:p>
            <a:pPr algn="just"/>
            <a:r>
              <a:rPr lang="en-US" sz="2200" b="1" dirty="0">
                <a:solidFill>
                  <a:schemeClr val="bg1"/>
                </a:solidFill>
                <a:latin typeface="Monotype Corsiva" panose="03010101010201010101" pitchFamily="66" charset="0"/>
                <a:cs typeface="Mongolian Baiti" panose="03000500000000000000" pitchFamily="66" charset="0"/>
              </a:rPr>
              <a:t>		</a:t>
            </a:r>
          </a:p>
        </p:txBody>
      </p:sp>
      <p:pic>
        <p:nvPicPr>
          <p:cNvPr id="2" name="Picture 1" descr="A picture containing outdoor, person, tree, person&#10;&#10;Description automatically generated">
            <a:extLst>
              <a:ext uri="{FF2B5EF4-FFF2-40B4-BE49-F238E27FC236}">
                <a16:creationId xmlns:a16="http://schemas.microsoft.com/office/drawing/2014/main" id="{3F9A2767-81F5-D711-BCC4-41FDCFE725A3}"/>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79464" y="457052"/>
            <a:ext cx="2743200" cy="2743200"/>
          </a:xfrm>
          <a:prstGeom prst="ellipse">
            <a:avLst/>
          </a:prstGeom>
        </p:spPr>
      </p:pic>
    </p:spTree>
    <p:custDataLst>
      <p:tags r:id="rId1"/>
    </p:custDataLst>
    <p:extLst>
      <p:ext uri="{BB962C8B-B14F-4D97-AF65-F5344CB8AC3E}">
        <p14:creationId xmlns:p14="http://schemas.microsoft.com/office/powerpoint/2010/main" val="2116812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20931">
        <p15:prstTrans prst="curtains"/>
      </p:transition>
    </mc:Choice>
    <mc:Fallback xmlns="">
      <p:transition spd="slow" advTm="209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1000"/>
                                        <p:tgtEl>
                                          <p:spTgt spid="26"/>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circle(in)">
                                      <p:cBhvr>
                                        <p:cTn id="16" dur="2000"/>
                                        <p:tgtEl>
                                          <p:spTgt spid="18"/>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9F75514-F3E3-4A4A-66DC-6DB04B1CFC6F}"/>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00C96B84-CDFC-3C19-625D-FCA23D5A8379}"/>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CFF2476D-510A-0EF2-12E9-DA0642C6A8B6}"/>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88FBD6EB-57FC-30B7-2AC8-9CE2BD7C19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FF78D254-0767-9ADC-A51A-AEC86008D096}"/>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57176A58-C2C6-B6C7-4C98-6E5BF2E89D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17"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QUALITY PERFORMER</a:t>
            </a:r>
          </a:p>
        </p:txBody>
      </p:sp>
      <p:sp>
        <p:nvSpPr>
          <p:cNvPr id="18" name="Wave 17"/>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PRIYANKA KUMAR</a:t>
            </a:r>
          </a:p>
        </p:txBody>
      </p:sp>
      <p:sp>
        <p:nvSpPr>
          <p:cNvPr id="19" name="Up Ribbon 18"/>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26" name="TextBox 25"/>
          <p:cNvSpPr txBox="1"/>
          <p:nvPr/>
        </p:nvSpPr>
        <p:spPr>
          <a:xfrm>
            <a:off x="3818746" y="807670"/>
            <a:ext cx="5085565" cy="4832092"/>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As always Priyanka has ended yet another month in style! While managing to overachieve all her KRA’s she has been outstanding in the quality of her calls.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A true blessing and an asset to the team and her SME, she handles her candidates with smoothness and grace. Her warm and friendly tone makes it easy for her to build a rapport with all of them.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is pro-active by nature and takes ownership for her work. Continue to make us proud  Priyanka ! </a:t>
            </a:r>
            <a:endParaRPr lang="en-US" sz="2200" b="1" dirty="0">
              <a:solidFill>
                <a:schemeClr val="bg1"/>
              </a:solidFill>
              <a:latin typeface="Monotype Corsiva" panose="03010101010201010101" pitchFamily="66" charset="0"/>
              <a:cs typeface="Mongolian Baiti" panose="03000500000000000000" pitchFamily="66" charset="0"/>
            </a:endParaRPr>
          </a:p>
        </p:txBody>
      </p:sp>
      <p:pic>
        <p:nvPicPr>
          <p:cNvPr id="2" name="Picture 1" descr="A person with the hands on the face&#10;&#10;Description automatically generated with medium confidence">
            <a:extLst>
              <a:ext uri="{FF2B5EF4-FFF2-40B4-BE49-F238E27FC236}">
                <a16:creationId xmlns:a16="http://schemas.microsoft.com/office/drawing/2014/main" id="{61E51EEC-6CB9-3F9E-F162-F6BEECEA4FB7}"/>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86971" y="463028"/>
            <a:ext cx="2743200" cy="2743200"/>
          </a:xfrm>
          <a:prstGeom prst="ellipse">
            <a:avLst/>
          </a:prstGeom>
        </p:spPr>
      </p:pic>
    </p:spTree>
    <p:custDataLst>
      <p:tags r:id="rId1"/>
    </p:custDataLst>
    <p:extLst>
      <p:ext uri="{BB962C8B-B14F-4D97-AF65-F5344CB8AC3E}">
        <p14:creationId xmlns:p14="http://schemas.microsoft.com/office/powerpoint/2010/main" val="3902406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20567">
        <p15:prstTrans prst="curtains"/>
      </p:transition>
    </mc:Choice>
    <mc:Fallback xmlns="">
      <p:transition spd="slow" advTm="205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1000"/>
                                        <p:tgtEl>
                                          <p:spTgt spid="26"/>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circle(in)">
                                      <p:cBhvr>
                                        <p:cTn id="16" dur="2000"/>
                                        <p:tgtEl>
                                          <p:spTgt spid="18"/>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6054B49-A79C-BA72-4945-A33393F817A6}"/>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ED65B6F0-03E0-278A-8818-7344E938427E}"/>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48B67777-839C-3642-0F43-3E0B1F269190}"/>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BB6B5C25-2D2B-EEDA-8214-214B80A6C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1CBFEDE0-5DA9-969B-E826-E47B5282B763}"/>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14722D35-DE86-68FC-FA4C-2726B3F133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SNEHA R H</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493538"/>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From listening to feedback and implementing each and every word that was told , she stands before us as one of the most improved performers.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Never says no to any work given to her and one of the favorite counsellors of the client . She always makes sure her work is completed without any delay.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a very quick learner and a very enthusiastic and bubbly person. S</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he always keeps the team happy and light.</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3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MOST IMPROVED PERFORMER</a:t>
            </a:r>
          </a:p>
        </p:txBody>
      </p:sp>
      <p:pic>
        <p:nvPicPr>
          <p:cNvPr id="4" name="Picture 3" descr="A person with purple butterflies in her hair&#10;&#10;Description automatically generated with medium confidence">
            <a:extLst>
              <a:ext uri="{FF2B5EF4-FFF2-40B4-BE49-F238E27FC236}">
                <a16:creationId xmlns:a16="http://schemas.microsoft.com/office/drawing/2014/main" id="{A930D1F0-B501-4DD6-A1D1-5AE0117FB875}"/>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73488" y="451076"/>
            <a:ext cx="2743200" cy="2743200"/>
          </a:xfrm>
          <a:prstGeom prst="ellipse">
            <a:avLst/>
          </a:prstGeom>
        </p:spPr>
      </p:pic>
    </p:spTree>
    <p:custDataLst>
      <p:tags r:id="rId1"/>
    </p:custDataLst>
    <p:extLst>
      <p:ext uri="{BB962C8B-B14F-4D97-AF65-F5344CB8AC3E}">
        <p14:creationId xmlns:p14="http://schemas.microsoft.com/office/powerpoint/2010/main" val="1781009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86">
        <p15:prstTrans prst="curtains"/>
      </p:transition>
    </mc:Choice>
    <mc:Fallback xmlns="">
      <p:transition spd="slow" advTm="157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000"/>
                                        <p:tgtEl>
                                          <p:spTgt spid="25"/>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2"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64D929E-72EE-8FED-CCB2-9BCDBF586CA4}"/>
              </a:ext>
            </a:extLst>
          </p:cNvPr>
          <p:cNvGrpSpPr/>
          <p:nvPr/>
        </p:nvGrpSpPr>
        <p:grpSpPr>
          <a:xfrm>
            <a:off x="0" y="0"/>
            <a:ext cx="12192000" cy="6858000"/>
            <a:chOff x="0" y="-18595"/>
            <a:chExt cx="12192000" cy="6858000"/>
          </a:xfrm>
        </p:grpSpPr>
        <p:grpSp>
          <p:nvGrpSpPr>
            <p:cNvPr id="11" name="Group 10">
              <a:extLst>
                <a:ext uri="{FF2B5EF4-FFF2-40B4-BE49-F238E27FC236}">
                  <a16:creationId xmlns:a16="http://schemas.microsoft.com/office/drawing/2014/main" id="{B37E4A47-25F8-9523-D5C2-BF7B55DAD48D}"/>
                </a:ext>
              </a:extLst>
            </p:cNvPr>
            <p:cNvGrpSpPr/>
            <p:nvPr/>
          </p:nvGrpSpPr>
          <p:grpSpPr>
            <a:xfrm>
              <a:off x="0" y="-18595"/>
              <a:ext cx="12192000" cy="6858000"/>
              <a:chOff x="0" y="0"/>
              <a:chExt cx="12192000" cy="6858000"/>
            </a:xfrm>
          </p:grpSpPr>
          <p:pic>
            <p:nvPicPr>
              <p:cNvPr id="14" name="Picture 13" descr="Background pattern&#10;&#10;Description automatically generated">
                <a:extLst>
                  <a:ext uri="{FF2B5EF4-FFF2-40B4-BE49-F238E27FC236}">
                    <a16:creationId xmlns:a16="http://schemas.microsoft.com/office/drawing/2014/main" id="{723517D6-29C8-8CC7-C062-B2D5A5F4691F}"/>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5" name="Picture 14" descr="Logo&#10;&#10;Description automatically generated">
                <a:extLst>
                  <a:ext uri="{FF2B5EF4-FFF2-40B4-BE49-F238E27FC236}">
                    <a16:creationId xmlns:a16="http://schemas.microsoft.com/office/drawing/2014/main" id="{9CABB9D9-1E15-D76F-75C6-370986521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12" name="Picture 11">
              <a:extLst>
                <a:ext uri="{FF2B5EF4-FFF2-40B4-BE49-F238E27FC236}">
                  <a16:creationId xmlns:a16="http://schemas.microsoft.com/office/drawing/2014/main" id="{10B26735-F254-FF12-CDF9-4F2DF178FFBA}"/>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3" name="Picture 12" descr="Shape, circle&#10;&#10;Description automatically generated">
              <a:extLst>
                <a:ext uri="{FF2B5EF4-FFF2-40B4-BE49-F238E27FC236}">
                  <a16:creationId xmlns:a16="http://schemas.microsoft.com/office/drawing/2014/main" id="{EF7E27E1-BDEC-87E5-AC6F-FBA6681AF5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MONICA SRIVASTAVA</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832092"/>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It’s been an eventful month for Monica. She has worked on all the feedback shared and has dutifully implemented each one of them. </a:t>
            </a:r>
          </a:p>
          <a:p>
            <a:pPr algn="just"/>
            <a:r>
              <a:rPr lang="en-US" sz="2200" dirty="0">
                <a:solidFill>
                  <a:schemeClr val="bg1"/>
                </a:solidFill>
                <a:latin typeface="Monotype Corsiva" panose="03010101010201010101" pitchFamily="66" charset="0"/>
              </a:rPr>
              <a:t>She has taken up the challenge of working on her quality and productivity and we are delighted to see her achieve all her numbers.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Thank you for using your remarkable hard work to fuel our mutual efforts. Your performance has been incredible for April 2023 and you have proved to yourself that you can overcome any challenge.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We are proud of you to have you at AceNgage. </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3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MOST IMPROVED PERFORMER</a:t>
            </a:r>
          </a:p>
        </p:txBody>
      </p:sp>
      <p:pic>
        <p:nvPicPr>
          <p:cNvPr id="4" name="Picture 3" descr="A person sitting on a couch&#10;&#10;Description automatically generated with medium confidence">
            <a:extLst>
              <a:ext uri="{FF2B5EF4-FFF2-40B4-BE49-F238E27FC236}">
                <a16:creationId xmlns:a16="http://schemas.microsoft.com/office/drawing/2014/main" id="{2E060F8B-26FB-B58C-AF70-318988D479C4}"/>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85440" y="463028"/>
            <a:ext cx="2743200" cy="2743200"/>
          </a:xfrm>
          <a:prstGeom prst="ellipse">
            <a:avLst/>
          </a:prstGeom>
        </p:spPr>
      </p:pic>
    </p:spTree>
    <p:custDataLst>
      <p:tags r:id="rId1"/>
    </p:custDataLst>
    <p:extLst>
      <p:ext uri="{BB962C8B-B14F-4D97-AF65-F5344CB8AC3E}">
        <p14:creationId xmlns:p14="http://schemas.microsoft.com/office/powerpoint/2010/main" val="1024121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400">
        <p15:prstTrans prst="curtains"/>
      </p:transition>
    </mc:Choice>
    <mc:Fallback xmlns="">
      <p:transition spd="slow" advTm="15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000"/>
                                        <p:tgtEl>
                                          <p:spTgt spid="25"/>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2"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112CD91-4CC9-E803-3127-7FA18C992050}"/>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43268205-A624-85E4-D497-49214274F3E1}"/>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023A828B-7F78-8592-2E17-D30EFF255F97}"/>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1F8723EA-06DD-2A90-7E71-BEFADD6782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567B7D16-782D-230E-0EB2-BB13452500C5}"/>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B199260D-B04A-E77A-63C9-39AA60A797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6"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7" name="Wave 26"/>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SWATHI SHYAM</a:t>
            </a:r>
          </a:p>
        </p:txBody>
      </p:sp>
      <p:sp>
        <p:nvSpPr>
          <p:cNvPr id="28" name="Up Ribbon 27"/>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4" name="TextBox 33"/>
          <p:cNvSpPr txBox="1"/>
          <p:nvPr/>
        </p:nvSpPr>
        <p:spPr>
          <a:xfrm>
            <a:off x="3818746" y="807670"/>
            <a:ext cx="5085565" cy="4154984"/>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She is an excellent team player with an outstanding quality of work.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Her work ethic and professionalism serve as a model for the rest of the team. Candidate engagement seems effortless, thanks to her remarkable skills in connecting with people!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Her confidence, dedication and commitment to excellence have made her an invaluable asset.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Proud to have you in our team!</a:t>
            </a:r>
            <a:endParaRPr lang="en-US" sz="2200" b="1" i="1" dirty="0">
              <a:solidFill>
                <a:schemeClr val="bg1"/>
              </a:solidFill>
              <a:latin typeface="Monotype Corsiva" panose="03010101010201010101" pitchFamily="66" charset="0"/>
              <a:cs typeface="Mongolian Baiti" panose="03000500000000000000" pitchFamily="66" charset="0"/>
            </a:endParaRPr>
          </a:p>
        </p:txBody>
      </p:sp>
      <p:pic>
        <p:nvPicPr>
          <p:cNvPr id="3" name="Picture 2" descr="A person taking a selfie&#10;&#10;Description automatically generated">
            <a:extLst>
              <a:ext uri="{FF2B5EF4-FFF2-40B4-BE49-F238E27FC236}">
                <a16:creationId xmlns:a16="http://schemas.microsoft.com/office/drawing/2014/main" id="{F147719A-D191-AD4F-A923-F37F5AF6F171}"/>
              </a:ext>
            </a:extLst>
          </p:cNvPr>
          <p:cNvPicPr preferRelativeResize="0">
            <a:picLocks/>
          </p:cNvPicPr>
          <p:nvPr/>
        </p:nvPicPr>
        <p:blipFill>
          <a:blip r:embed="rId8" cstate="print">
            <a:extLst>
              <a:ext uri="{28A0092B-C50C-407E-A947-70E740481C1C}">
                <a14:useLocalDpi xmlns:a14="http://schemas.microsoft.com/office/drawing/2010/main" val="0"/>
              </a:ext>
            </a:extLst>
          </a:blip>
          <a:stretch>
            <a:fillRect/>
          </a:stretch>
        </p:blipFill>
        <p:spPr>
          <a:xfrm>
            <a:off x="579464" y="455800"/>
            <a:ext cx="2743200" cy="2743200"/>
          </a:xfrm>
          <a:prstGeom prst="ellipse">
            <a:avLst/>
          </a:prstGeom>
        </p:spPr>
      </p:pic>
    </p:spTree>
    <p:custDataLst>
      <p:tags r:id="rId1"/>
    </p:custDataLst>
    <p:extLst>
      <p:ext uri="{BB962C8B-B14F-4D97-AF65-F5344CB8AC3E}">
        <p14:creationId xmlns:p14="http://schemas.microsoft.com/office/powerpoint/2010/main" val="9475571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25">
        <p15:prstTrans prst="curtains"/>
      </p:transition>
    </mc:Choice>
    <mc:Fallback xmlns="">
      <p:transition spd="slow" advTm="157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circle(in)">
                                      <p:cBhvr>
                                        <p:cTn id="16" dur="2000"/>
                                        <p:tgtEl>
                                          <p:spTgt spid="27"/>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animBg="1"/>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112CD91-4CC9-E803-3127-7FA18C992050}"/>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43268205-A624-85E4-D497-49214274F3E1}"/>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023A828B-7F78-8592-2E17-D30EFF255F97}"/>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1F8723EA-06DD-2A90-7E71-BEFADD6782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567B7D16-782D-230E-0EB2-BB13452500C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B199260D-B04A-E77A-63C9-39AA60A797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6"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7" name="Wave 26"/>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NEHA PRASAD</a:t>
            </a:r>
          </a:p>
        </p:txBody>
      </p:sp>
      <p:sp>
        <p:nvSpPr>
          <p:cNvPr id="28" name="Up Ribbon 27"/>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4" name="TextBox 33"/>
          <p:cNvSpPr txBox="1"/>
          <p:nvPr/>
        </p:nvSpPr>
        <p:spPr>
          <a:xfrm>
            <a:off x="3818746" y="807670"/>
            <a:ext cx="5085565" cy="4832092"/>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Her hard work and dedication to the tasks given to her is highly appreciated.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Her tireless efforts and commitment to excellence are impressive!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is an instrumental part of the team and goes above and beyond to ensure the best engagement is delivered to her candidates.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Over the months , she has also worked hard to improve her quality and get back on track.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Thank you for your efforts!</a:t>
            </a:r>
            <a:endParaRPr lang="en-US" sz="2200" b="1" i="1" dirty="0">
              <a:solidFill>
                <a:schemeClr val="bg1"/>
              </a:solidFill>
              <a:latin typeface="Monotype Corsiva" panose="03010101010201010101" pitchFamily="66" charset="0"/>
              <a:cs typeface="Mongolian Baiti" panose="03000500000000000000" pitchFamily="66" charset="0"/>
            </a:endParaRPr>
          </a:p>
        </p:txBody>
      </p:sp>
      <p:pic>
        <p:nvPicPr>
          <p:cNvPr id="3" name="Picture 2" descr="A person taking a selfie&#10;&#10;Description automatically generated">
            <a:extLst>
              <a:ext uri="{FF2B5EF4-FFF2-40B4-BE49-F238E27FC236}">
                <a16:creationId xmlns:a16="http://schemas.microsoft.com/office/drawing/2014/main" id="{625D71AC-1333-2814-4EA8-22FC617696F5}"/>
              </a:ext>
            </a:extLst>
          </p:cNvPr>
          <p:cNvPicPr preferRelativeResize="0">
            <a:picLocks/>
          </p:cNvPicPr>
          <p:nvPr/>
        </p:nvPicPr>
        <p:blipFill>
          <a:blip r:embed="rId9" cstate="print">
            <a:extLst>
              <a:ext uri="{28A0092B-C50C-407E-A947-70E740481C1C}">
                <a14:useLocalDpi xmlns:a14="http://schemas.microsoft.com/office/drawing/2010/main" val="0"/>
              </a:ext>
            </a:extLst>
          </a:blip>
          <a:stretch>
            <a:fillRect/>
          </a:stretch>
        </p:blipFill>
        <p:spPr>
          <a:xfrm>
            <a:off x="567512" y="471720"/>
            <a:ext cx="2743200" cy="2743200"/>
          </a:xfrm>
          <a:prstGeom prst="ellipse">
            <a:avLst/>
          </a:prstGeom>
        </p:spPr>
      </p:pic>
    </p:spTree>
    <p:custDataLst>
      <p:tags r:id="rId1"/>
    </p:custDataLst>
    <p:extLst>
      <p:ext uri="{BB962C8B-B14F-4D97-AF65-F5344CB8AC3E}">
        <p14:creationId xmlns:p14="http://schemas.microsoft.com/office/powerpoint/2010/main" val="2679352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25">
        <p15:prstTrans prst="curtains"/>
      </p:transition>
    </mc:Choice>
    <mc:Fallback xmlns="">
      <p:transition spd="slow" advTm="157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circle(in)">
                                      <p:cBhvr>
                                        <p:cTn id="16" dur="2000"/>
                                        <p:tgtEl>
                                          <p:spTgt spid="27"/>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animBg="1"/>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3.3"/>
</p:tagLst>
</file>

<file path=ppt/tags/tag10.xml><?xml version="1.0" encoding="utf-8"?>
<p:tagLst xmlns:a="http://schemas.openxmlformats.org/drawingml/2006/main" xmlns:r="http://schemas.openxmlformats.org/officeDocument/2006/relationships" xmlns:p="http://schemas.openxmlformats.org/presentationml/2006/main">
  <p:tag name="TIMING" val="|15.1"/>
</p:tagLst>
</file>

<file path=ppt/tags/tag11.xml><?xml version="1.0" encoding="utf-8"?>
<p:tagLst xmlns:a="http://schemas.openxmlformats.org/drawingml/2006/main" xmlns:r="http://schemas.openxmlformats.org/officeDocument/2006/relationships" xmlns:p="http://schemas.openxmlformats.org/presentationml/2006/main">
  <p:tag name="TIMING" val="|15.1"/>
</p:tagLst>
</file>

<file path=ppt/tags/tag12.xml><?xml version="1.0" encoding="utf-8"?>
<p:tagLst xmlns:a="http://schemas.openxmlformats.org/drawingml/2006/main" xmlns:r="http://schemas.openxmlformats.org/officeDocument/2006/relationships" xmlns:p="http://schemas.openxmlformats.org/presentationml/2006/main">
  <p:tag name="TIMING" val="|15.1"/>
</p:tagLst>
</file>

<file path=ppt/tags/tag13.xml><?xml version="1.0" encoding="utf-8"?>
<p:tagLst xmlns:a="http://schemas.openxmlformats.org/drawingml/2006/main" xmlns:r="http://schemas.openxmlformats.org/officeDocument/2006/relationships" xmlns:p="http://schemas.openxmlformats.org/presentationml/2006/main">
  <p:tag name="TIMING" val="|15.1"/>
</p:tagLst>
</file>

<file path=ppt/tags/tag14.xml><?xml version="1.0" encoding="utf-8"?>
<p:tagLst xmlns:a="http://schemas.openxmlformats.org/drawingml/2006/main" xmlns:r="http://schemas.openxmlformats.org/officeDocument/2006/relationships" xmlns:p="http://schemas.openxmlformats.org/presentationml/2006/main">
  <p:tag name="TIMING" val="|15.1"/>
</p:tagLst>
</file>

<file path=ppt/tags/tag2.xml><?xml version="1.0" encoding="utf-8"?>
<p:tagLst xmlns:a="http://schemas.openxmlformats.org/drawingml/2006/main" xmlns:r="http://schemas.openxmlformats.org/officeDocument/2006/relationships" xmlns:p="http://schemas.openxmlformats.org/presentationml/2006/main">
  <p:tag name="TIMING" val="|13.8"/>
</p:tagLst>
</file>

<file path=ppt/tags/tag3.xml><?xml version="1.0" encoding="utf-8"?>
<p:tagLst xmlns:a="http://schemas.openxmlformats.org/drawingml/2006/main" xmlns:r="http://schemas.openxmlformats.org/officeDocument/2006/relationships" xmlns:p="http://schemas.openxmlformats.org/presentationml/2006/main">
  <p:tag name="TIMING" val="|13.8"/>
</p:tagLst>
</file>

<file path=ppt/tags/tag4.xml><?xml version="1.0" encoding="utf-8"?>
<p:tagLst xmlns:a="http://schemas.openxmlformats.org/drawingml/2006/main" xmlns:r="http://schemas.openxmlformats.org/officeDocument/2006/relationships" xmlns:p="http://schemas.openxmlformats.org/presentationml/2006/main">
  <p:tag name="TIMING" val="|12.5"/>
</p:tagLst>
</file>

<file path=ppt/tags/tag5.xml><?xml version="1.0" encoding="utf-8"?>
<p:tagLst xmlns:a="http://schemas.openxmlformats.org/drawingml/2006/main" xmlns:r="http://schemas.openxmlformats.org/officeDocument/2006/relationships" xmlns:p="http://schemas.openxmlformats.org/presentationml/2006/main">
  <p:tag name="TIMING" val="|12.5"/>
</p:tagLst>
</file>

<file path=ppt/tags/tag6.xml><?xml version="1.0" encoding="utf-8"?>
<p:tagLst xmlns:a="http://schemas.openxmlformats.org/drawingml/2006/main" xmlns:r="http://schemas.openxmlformats.org/officeDocument/2006/relationships" xmlns:p="http://schemas.openxmlformats.org/presentationml/2006/main">
  <p:tag name="TIMING" val="|12.5"/>
</p:tagLst>
</file>

<file path=ppt/tags/tag7.xml><?xml version="1.0" encoding="utf-8"?>
<p:tagLst xmlns:a="http://schemas.openxmlformats.org/drawingml/2006/main" xmlns:r="http://schemas.openxmlformats.org/officeDocument/2006/relationships" xmlns:p="http://schemas.openxmlformats.org/presentationml/2006/main">
  <p:tag name="TIMING" val="|12.5"/>
</p:tagLst>
</file>

<file path=ppt/tags/tag8.xml><?xml version="1.0" encoding="utf-8"?>
<p:tagLst xmlns:a="http://schemas.openxmlformats.org/drawingml/2006/main" xmlns:r="http://schemas.openxmlformats.org/officeDocument/2006/relationships" xmlns:p="http://schemas.openxmlformats.org/presentationml/2006/main">
  <p:tag name="TIMING" val="|12.5"/>
</p:tagLst>
</file>

<file path=ppt/tags/tag9.xml><?xml version="1.0" encoding="utf-8"?>
<p:tagLst xmlns:a="http://schemas.openxmlformats.org/drawingml/2006/main" xmlns:r="http://schemas.openxmlformats.org/officeDocument/2006/relationships" xmlns:p="http://schemas.openxmlformats.org/presentationml/2006/main">
  <p:tag name="TIMING" val="|15.1"/>
</p:tagLst>
</file>

<file path=ppt/theme/theme1.xml><?xml version="1.0" encoding="utf-8"?>
<a:theme xmlns:a="http://schemas.openxmlformats.org/drawingml/2006/main" name="Acengageblue">
  <a:themeElements>
    <a:clrScheme name="Custom 1">
      <a:dk1>
        <a:srgbClr val="080808"/>
      </a:dk1>
      <a:lt1>
        <a:srgbClr val="F8F8F8"/>
      </a:lt1>
      <a:dk2>
        <a:srgbClr val="000000"/>
      </a:dk2>
      <a:lt2>
        <a:srgbClr val="F2F8ED"/>
      </a:lt2>
      <a:accent1>
        <a:srgbClr val="002060"/>
      </a:accent1>
      <a:accent2>
        <a:srgbClr val="FFFFFF"/>
      </a:accent2>
      <a:accent3>
        <a:srgbClr val="FBFBFB"/>
      </a:accent3>
      <a:accent4>
        <a:srgbClr val="060606"/>
      </a:accent4>
      <a:accent5>
        <a:srgbClr val="808080"/>
      </a:accent5>
      <a:accent6>
        <a:srgbClr val="DDDDDD"/>
      </a:accent6>
      <a:hlink>
        <a:srgbClr val="4891EA"/>
      </a:hlink>
      <a:folHlink>
        <a:srgbClr val="7AAFF0"/>
      </a:folHlink>
    </a:clrScheme>
    <a:fontScheme name="circles">
      <a:majorFont>
        <a:latin typeface="Century Gothic"/>
        <a:ea typeface=""/>
        <a:cs typeface="Arial"/>
      </a:majorFont>
      <a:minorFont>
        <a:latin typeface="Century Gothic"/>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ircles 1">
        <a:dk1>
          <a:srgbClr val="005A58"/>
        </a:dk1>
        <a:lt1>
          <a:srgbClr val="FFFFFF"/>
        </a:lt1>
        <a:dk2>
          <a:srgbClr val="008080"/>
        </a:dk2>
        <a:lt2>
          <a:srgbClr val="FFFFCD"/>
        </a:lt2>
        <a:accent1>
          <a:srgbClr val="006462"/>
        </a:accent1>
        <a:accent2>
          <a:srgbClr val="008080"/>
        </a:accent2>
        <a:accent3>
          <a:srgbClr val="AAC0C0"/>
        </a:accent3>
        <a:accent4>
          <a:srgbClr val="DADADA"/>
        </a:accent4>
        <a:accent5>
          <a:srgbClr val="AAB8B7"/>
        </a:accent5>
        <a:accent6>
          <a:srgbClr val="007373"/>
        </a:accent6>
        <a:hlink>
          <a:srgbClr val="00ACA8"/>
        </a:hlink>
        <a:folHlink>
          <a:srgbClr val="004442"/>
        </a:folHlink>
      </a:clrScheme>
      <a:clrMap bg1="dk2" tx1="lt1" bg2="dk1" tx2="lt2" accent1="accent1" accent2="accent2" accent3="accent3" accent4="accent4" accent5="accent5" accent6="accent6" hlink="hlink" folHlink="folHlink"/>
    </a:extraClrScheme>
    <a:extraClrScheme>
      <a:clrScheme name="circles 2">
        <a:dk1>
          <a:srgbClr val="342F61"/>
        </a:dk1>
        <a:lt1>
          <a:srgbClr val="FFFFFF"/>
        </a:lt1>
        <a:dk2>
          <a:srgbClr val="8794D5"/>
        </a:dk2>
        <a:lt2>
          <a:srgbClr val="FFFFFF"/>
        </a:lt2>
        <a:accent1>
          <a:srgbClr val="504D80"/>
        </a:accent1>
        <a:accent2>
          <a:srgbClr val="9791CA"/>
        </a:accent2>
        <a:accent3>
          <a:srgbClr val="C3C8E7"/>
        </a:accent3>
        <a:accent4>
          <a:srgbClr val="DADADA"/>
        </a:accent4>
        <a:accent5>
          <a:srgbClr val="B3B2C0"/>
        </a:accent5>
        <a:accent6>
          <a:srgbClr val="8883B7"/>
        </a:accent6>
        <a:hlink>
          <a:srgbClr val="322D5A"/>
        </a:hlink>
        <a:folHlink>
          <a:srgbClr val="544C9E"/>
        </a:folHlink>
      </a:clrScheme>
      <a:clrMap bg1="dk2" tx1="lt1" bg2="dk1" tx2="lt2" accent1="accent1" accent2="accent2" accent3="accent3" accent4="accent4" accent5="accent5" accent6="accent6" hlink="hlink" folHlink="folHlink"/>
    </a:extraClrScheme>
    <a:extraClrScheme>
      <a:clrScheme name="circles 3">
        <a:dk1>
          <a:srgbClr val="000000"/>
        </a:dk1>
        <a:lt1>
          <a:srgbClr val="FFDBA6"/>
        </a:lt1>
        <a:dk2>
          <a:srgbClr val="FFFFFF"/>
        </a:dk2>
        <a:lt2>
          <a:srgbClr val="FFAC31"/>
        </a:lt2>
        <a:accent1>
          <a:srgbClr val="FF9900"/>
        </a:accent1>
        <a:accent2>
          <a:srgbClr val="FFCC80"/>
        </a:accent2>
        <a:accent3>
          <a:srgbClr val="FFEAD0"/>
        </a:accent3>
        <a:accent4>
          <a:srgbClr val="000000"/>
        </a:accent4>
        <a:accent5>
          <a:srgbClr val="FFCAAA"/>
        </a:accent5>
        <a:accent6>
          <a:srgbClr val="E7B973"/>
        </a:accent6>
        <a:hlink>
          <a:srgbClr val="E68A00"/>
        </a:hlink>
        <a:folHlink>
          <a:srgbClr val="FF6600"/>
        </a:folHlink>
      </a:clrScheme>
      <a:clrMap bg1="lt1" tx1="dk1" bg2="lt2" tx2="dk2" accent1="accent1" accent2="accent2" accent3="accent3" accent4="accent4" accent5="accent5" accent6="accent6" hlink="hlink" folHlink="folHlink"/>
    </a:extraClrScheme>
    <a:extraClrScheme>
      <a:clrScheme name="circles 4">
        <a:dk1>
          <a:srgbClr val="66CCCC"/>
        </a:dk1>
        <a:lt1>
          <a:srgbClr val="FFFFFF"/>
        </a:lt1>
        <a:dk2>
          <a:srgbClr val="2E6B6B"/>
        </a:dk2>
        <a:lt2>
          <a:srgbClr val="2E6B6B"/>
        </a:lt2>
        <a:accent1>
          <a:srgbClr val="45A3A1"/>
        </a:accent1>
        <a:accent2>
          <a:srgbClr val="9ADEDC"/>
        </a:accent2>
        <a:accent3>
          <a:srgbClr val="ADBABA"/>
        </a:accent3>
        <a:accent4>
          <a:srgbClr val="DADADA"/>
        </a:accent4>
        <a:accent5>
          <a:srgbClr val="B0CECD"/>
        </a:accent5>
        <a:accent6>
          <a:srgbClr val="8BC9C7"/>
        </a:accent6>
        <a:hlink>
          <a:srgbClr val="B3E6E6"/>
        </a:hlink>
        <a:folHlink>
          <a:srgbClr val="33CCCC"/>
        </a:folHlink>
      </a:clrScheme>
      <a:clrMap bg1="dk2" tx1="lt1" bg2="dk1" tx2="lt2" accent1="accent1" accent2="accent2" accent3="accent3" accent4="accent4" accent5="accent5" accent6="accent6" hlink="hlink" folHlink="folHlink"/>
    </a:extraClrScheme>
    <a:extraClrScheme>
      <a:clrScheme name="circles 5">
        <a:dk1>
          <a:srgbClr val="B3CCE6"/>
        </a:dk1>
        <a:lt1>
          <a:srgbClr val="FFFFFF"/>
        </a:lt1>
        <a:dk2>
          <a:srgbClr val="6698CC"/>
        </a:dk2>
        <a:lt2>
          <a:srgbClr val="FFFFFF"/>
        </a:lt2>
        <a:accent1>
          <a:srgbClr val="336599"/>
        </a:accent1>
        <a:accent2>
          <a:srgbClr val="2E4C6B"/>
        </a:accent2>
        <a:accent3>
          <a:srgbClr val="B8CAE2"/>
        </a:accent3>
        <a:accent4>
          <a:srgbClr val="DADADA"/>
        </a:accent4>
        <a:accent5>
          <a:srgbClr val="ADB8CA"/>
        </a:accent5>
        <a:accent6>
          <a:srgbClr val="294460"/>
        </a:accent6>
        <a:hlink>
          <a:srgbClr val="0B54A3"/>
        </a:hlink>
        <a:folHlink>
          <a:srgbClr val="0B73E0"/>
        </a:folHlink>
      </a:clrScheme>
      <a:clrMap bg1="dk2" tx1="lt1" bg2="dk1" tx2="lt2" accent1="accent1" accent2="accent2" accent3="accent3" accent4="accent4" accent5="accent5" accent6="accent6" hlink="hlink" folHlink="folHlink"/>
    </a:extraClrScheme>
    <a:extraClrScheme>
      <a:clrScheme name="circles 6">
        <a:dk1>
          <a:srgbClr val="496B2E"/>
        </a:dk1>
        <a:lt1>
          <a:srgbClr val="CCE3B5"/>
        </a:lt1>
        <a:dk2>
          <a:srgbClr val="619933"/>
        </a:dk2>
        <a:lt2>
          <a:srgbClr val="F2F8ED"/>
        </a:lt2>
        <a:accent1>
          <a:srgbClr val="94CC66"/>
        </a:accent1>
        <a:accent2>
          <a:srgbClr val="FFFFFF"/>
        </a:accent2>
        <a:accent3>
          <a:srgbClr val="E2EFD7"/>
        </a:accent3>
        <a:accent4>
          <a:srgbClr val="3D5A26"/>
        </a:accent4>
        <a:accent5>
          <a:srgbClr val="C8E2B8"/>
        </a:accent5>
        <a:accent6>
          <a:srgbClr val="E7E7E7"/>
        </a:accent6>
        <a:hlink>
          <a:srgbClr val="4891EA"/>
        </a:hlink>
        <a:folHlink>
          <a:srgbClr val="7AAFF0"/>
        </a:folHlink>
      </a:clrScheme>
      <a:clrMap bg1="lt1" tx1="dk1" bg2="lt2" tx2="dk2" accent1="accent1" accent2="accent2" accent3="accent3" accent4="accent4" accent5="accent5" accent6="accent6" hlink="hlink" folHlink="folHlink"/>
    </a:extraClrScheme>
    <a:extraClrScheme>
      <a:clrScheme name="circles 7">
        <a:dk1>
          <a:srgbClr val="080808"/>
        </a:dk1>
        <a:lt1>
          <a:srgbClr val="F8F8F8"/>
        </a:lt1>
        <a:dk2>
          <a:srgbClr val="000000"/>
        </a:dk2>
        <a:lt2>
          <a:srgbClr val="F2F8ED"/>
        </a:lt2>
        <a:accent1>
          <a:srgbClr val="660066"/>
        </a:accent1>
        <a:accent2>
          <a:srgbClr val="FFFFFF"/>
        </a:accent2>
        <a:accent3>
          <a:srgbClr val="FBFBFB"/>
        </a:accent3>
        <a:accent4>
          <a:srgbClr val="060606"/>
        </a:accent4>
        <a:accent5>
          <a:srgbClr val="B8AAB8"/>
        </a:accent5>
        <a:accent6>
          <a:srgbClr val="E7E7E7"/>
        </a:accent6>
        <a:hlink>
          <a:srgbClr val="4891EA"/>
        </a:hlink>
        <a:folHlink>
          <a:srgbClr val="7AAFF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Acengageblue</Template>
  <TotalTime>60459</TotalTime>
  <Words>1468</Words>
  <Application>Microsoft Office PowerPoint</Application>
  <PresentationFormat>Widescreen</PresentationFormat>
  <Paragraphs>184</Paragraphs>
  <Slides>18</Slides>
  <Notes>11</Notes>
  <HiddenSlides>0</HiddenSlides>
  <MMClips>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18</vt:i4>
      </vt:variant>
    </vt:vector>
  </HeadingPairs>
  <TitlesOfParts>
    <vt:vector size="30" baseType="lpstr">
      <vt:lpstr>Arial</vt:lpstr>
      <vt:lpstr>Arial Black</vt:lpstr>
      <vt:lpstr>Broadway</vt:lpstr>
      <vt:lpstr>Calibri</vt:lpstr>
      <vt:lpstr>Calibri Light</vt:lpstr>
      <vt:lpstr>Century Gothic</vt:lpstr>
      <vt:lpstr>Lucida Sans</vt:lpstr>
      <vt:lpstr>Monotype Corsiva</vt:lpstr>
      <vt:lpstr>PT Sans</vt:lpstr>
      <vt:lpstr>Segoe UI</vt:lpstr>
      <vt:lpstr>Acengageblue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Clearly Presented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Circles Green 1 Template</dc:title>
  <dc:creator>Presentation Helper</dc:creator>
  <cp:lastModifiedBy>Amjad Auzam</cp:lastModifiedBy>
  <cp:revision>4087</cp:revision>
  <dcterms:created xsi:type="dcterms:W3CDTF">2005-04-26T09:52:17Z</dcterms:created>
  <dcterms:modified xsi:type="dcterms:W3CDTF">2023-05-17T08:19:33Z</dcterms:modified>
</cp:coreProperties>
</file>